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3" r:id="rId2"/>
    <p:sldId id="277" r:id="rId3"/>
    <p:sldId id="290" r:id="rId4"/>
    <p:sldId id="278" r:id="rId5"/>
    <p:sldId id="272" r:id="rId6"/>
    <p:sldId id="270" r:id="rId7"/>
    <p:sldId id="280" r:id="rId8"/>
    <p:sldId id="258" r:id="rId9"/>
    <p:sldId id="282" r:id="rId10"/>
    <p:sldId id="259" r:id="rId11"/>
    <p:sldId id="264" r:id="rId12"/>
    <p:sldId id="266" r:id="rId13"/>
    <p:sldId id="284" r:id="rId14"/>
    <p:sldId id="261" r:id="rId15"/>
    <p:sldId id="285" r:id="rId16"/>
    <p:sldId id="289" r:id="rId17"/>
    <p:sldId id="269" r:id="rId18"/>
    <p:sldId id="287" r:id="rId19"/>
  </p:sldIdLst>
  <p:sldSz cx="9144000" cy="6858000" type="screen4x3"/>
  <p:notesSz cx="6858000" cy="9945688"/>
  <p:defaultTextStyle>
    <a:defPPr>
      <a:defRPr lang="de-DE"/>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4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9896" autoAdjust="0"/>
  </p:normalViewPr>
  <p:slideViewPr>
    <p:cSldViewPr>
      <p:cViewPr>
        <p:scale>
          <a:sx n="100" d="100"/>
          <a:sy n="100" d="100"/>
        </p:scale>
        <p:origin x="-2184" y="-720"/>
      </p:cViewPr>
      <p:guideLst>
        <p:guide orient="horz" pos="120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434" y="468"/>
      </p:cViewPr>
      <p:guideLst>
        <p:guide orient="horz" pos="3132"/>
        <p:guide pos="2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050"/>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9459" name="Rectangle 2051"/>
          <p:cNvSpPr>
            <a:spLocks noGrp="1" noChangeArrowheads="1"/>
          </p:cNvSpPr>
          <p:nvPr>
            <p:ph type="dt" sz="quarter" idx="1"/>
          </p:nvPr>
        </p:nvSpPr>
        <p:spPr bwMode="auto">
          <a:xfrm>
            <a:off x="388620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9460" name="Rectangle 2052"/>
          <p:cNvSpPr>
            <a:spLocks noGrp="1" noChangeArrowheads="1"/>
          </p:cNvSpPr>
          <p:nvPr>
            <p:ph type="ftr" sz="quarter" idx="2"/>
          </p:nvPr>
        </p:nvSpPr>
        <p:spPr bwMode="auto">
          <a:xfrm>
            <a:off x="0" y="9448800"/>
            <a:ext cx="29718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9461" name="Rectangle 2053"/>
          <p:cNvSpPr>
            <a:spLocks noGrp="1" noChangeArrowheads="1"/>
          </p:cNvSpPr>
          <p:nvPr>
            <p:ph type="sldNum" sz="quarter" idx="3"/>
          </p:nvPr>
        </p:nvSpPr>
        <p:spPr bwMode="auto">
          <a:xfrm>
            <a:off x="3886200" y="9448800"/>
            <a:ext cx="29718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4B0AB61-EF1E-4BA7-AA26-61BBE9529150}" type="slidenum">
              <a:rPr lang="de-DE"/>
              <a:pPr>
                <a:defRPr/>
              </a:pPr>
              <a:t>‹Nr.›</a:t>
            </a:fld>
            <a:endParaRPr lang="de-DE"/>
          </a:p>
        </p:txBody>
      </p:sp>
    </p:spTree>
    <p:extLst>
      <p:ext uri="{BB962C8B-B14F-4D97-AF65-F5344CB8AC3E}">
        <p14:creationId xmlns:p14="http://schemas.microsoft.com/office/powerpoint/2010/main" val="3763721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620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6628"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724400"/>
            <a:ext cx="5029200" cy="44751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48800"/>
            <a:ext cx="29718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86200" y="9448800"/>
            <a:ext cx="29718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B7B34AB4-2F61-4E6B-8E75-BC6DE1C259FA}" type="slidenum">
              <a:rPr lang="de-DE"/>
              <a:pPr>
                <a:defRPr/>
              </a:pPr>
              <a:t>‹Nr.›</a:t>
            </a:fld>
            <a:endParaRPr lang="de-DE"/>
          </a:p>
        </p:txBody>
      </p:sp>
    </p:spTree>
    <p:extLst>
      <p:ext uri="{BB962C8B-B14F-4D97-AF65-F5344CB8AC3E}">
        <p14:creationId xmlns:p14="http://schemas.microsoft.com/office/powerpoint/2010/main" val="1318938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5B87B20E-19C4-4838-B07B-B5799E6689DD}" type="slidenum">
              <a:rPr lang="de-DE" smtClean="0"/>
              <a:pPr/>
              <a:t>1</a:t>
            </a:fld>
            <a:endParaRPr lang="de-DE" smtClean="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p:spPr>
        <p:txBody>
          <a:bodyPr/>
          <a:lstStyle/>
          <a:p>
            <a:pPr eaLnBrk="1" hangingPunct="1"/>
            <a:r>
              <a:rPr lang="de-DE" smtClean="0"/>
              <a:t>Salvete parentes discipulique!</a:t>
            </a:r>
          </a:p>
          <a:p>
            <a:pPr eaLnBrk="1" hangingPunct="1"/>
            <a:r>
              <a:rPr lang="de-DE" smtClean="0"/>
              <a:t>Meine Person:	</a:t>
            </a:r>
          </a:p>
          <a:p>
            <a:pPr eaLnBrk="1" hangingPunct="1"/>
            <a:r>
              <a:rPr lang="de-DE" smtClean="0"/>
              <a:t>Name + Fächer</a:t>
            </a:r>
          </a:p>
          <a:p>
            <a:pPr eaLnBrk="1" hangingPunct="1"/>
            <a:r>
              <a:rPr lang="de-DE" smtClean="0"/>
              <a:t>Ich spreche heute Abend für die Fachschaft Latein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82A74979-EEFA-44DC-9C61-557A212C5D6B}" type="slidenum">
              <a:rPr lang="de-DE" smtClean="0"/>
              <a:pPr/>
              <a:t>5</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de-DE" smtClean="0"/>
              <a:t>Entedekcen, Erschließen, Kombinieren: Puzzles, Schach, Denkspiele</a:t>
            </a:r>
          </a:p>
          <a:p>
            <a:pPr eaLnBrk="1" hangingPunct="1"/>
            <a:endParaRPr lang="de-DE" smtClean="0"/>
          </a:p>
          <a:p>
            <a:pPr eaLnBrk="1" hangingPunct="1"/>
            <a:r>
              <a:rPr lang="de-DE" smtClean="0"/>
              <a:t>Ausdauer und Geduld: liest auch mal umfangreichere Bücher, z. B. harry Potter</a:t>
            </a:r>
          </a:p>
          <a:p>
            <a:pPr eaLnBrk="1" hangingPunct="1"/>
            <a:endParaRPr lang="de-DE" smtClean="0"/>
          </a:p>
          <a:p>
            <a:pPr eaLnBrk="1" hangingPunct="1"/>
            <a:r>
              <a:rPr lang="de-DE" smtClean="0"/>
              <a:t>Genau und sorgfältig arbeiten, d. h. auch Sinn für Ordnungssydteme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9FC0EC57-D6B9-47E0-B71D-75C23B24A702}" type="slidenum">
              <a:rPr lang="de-DE" smtClean="0"/>
              <a:pPr/>
              <a:t>6</a:t>
            </a:fld>
            <a:endParaRPr lang="de-D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6397D3FE-F97B-4CE3-8E46-FA3C822320D9}" type="slidenum">
              <a:rPr lang="de-DE" smtClean="0"/>
              <a:pPr/>
              <a:t>8</a:t>
            </a:fld>
            <a:endParaRPr lang="de-DE"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de-DE" smtClean="0"/>
              <a:t>Die Sprache kommt von einem Volk den Latinern, die um Rom wohnten. Diese Stadtbewohner haben es geschafft innerhalb von 700 Jahren fast den gesamten Mittelmeerraum und noch mehr zu erobern.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6C9A7A6D-780F-4031-9439-83353E40845F}" type="slidenum">
              <a:rPr lang="de-DE" smtClean="0"/>
              <a:pPr/>
              <a:t>10</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de-DE" smtClean="0"/>
              <a:t> </a:t>
            </a:r>
          </a:p>
          <a:p>
            <a:pPr eaLnBrk="1" hangingPunct="1"/>
            <a:endParaRPr lang="de-DE" smtClean="0"/>
          </a:p>
          <a:p>
            <a:pPr eaLnBrk="1" hangingPunct="1"/>
            <a:r>
              <a:rPr lang="de-DE" smtClean="0"/>
              <a:t>Lateinische Originaltexte sind die beste Möglichkeit, sich direkt mit den Gedanken und Ideen bedeutender Epochen der europäischen Geistesgeschichte auseinanderzusetzen. Das Gedankengut der Antike, das immer wieder aufgegriffen wurde und auch heute noch weiterentwickelt wird, ist in der über Jahrhunderte wirksamen lateinischen Sprache verfasst und uns als kulturelles Erbe überlassen.</a:t>
            </a:r>
          </a:p>
          <a:p>
            <a:pPr eaLnBrk="1" hangingPunct="1"/>
            <a:endParaRPr lang="de-DE" smtClean="0"/>
          </a:p>
          <a:p>
            <a:pPr eaLnBrk="1" hangingPunct="1"/>
            <a:r>
              <a:rPr lang="de-DE" smtClean="0"/>
              <a:t>Da der Lateinunterricht sich nicht nur auf die Epoche Ciceros und Caesars beschränkt, sondern die Weltsicht der Menschen aus über zwei jahrtausenden berücksichtigt, bietet er einen vertieften Einblick in die probleme vergangener Epochen und in die unterschiedlichen geisteswissenschaftlichen Traditionsstränge der Gegenwart</a:t>
            </a:r>
          </a:p>
          <a:p>
            <a:pPr eaLnBrk="1" hangingPunct="1"/>
            <a:endParaRPr lang="de-DE" smtClean="0"/>
          </a:p>
          <a:p>
            <a:pPr eaLnBrk="1" hangingPunct="1"/>
            <a:r>
              <a:rPr lang="de-DE" smtClean="0"/>
              <a:t>Kurz sie setzten sich mit der geistigen Tradition Europas auseinander </a:t>
            </a:r>
          </a:p>
          <a:p>
            <a:pPr eaLnBrk="1" hangingPunct="1"/>
            <a:r>
              <a:rPr lang="de-DE" smtClean="0"/>
              <a:t>Und schärfen dadurch ihren Blick für die Gegenwart.</a:t>
            </a:r>
          </a:p>
          <a:p>
            <a:pPr eaLnBrk="1" hangingPunct="1"/>
            <a:endParaRPr lang="de-DE" smtClean="0"/>
          </a:p>
          <a:p>
            <a:pPr eaLnBrk="1" hangingPunct="1"/>
            <a:r>
              <a:rPr lang="de-DE" smtClean="0"/>
              <a:t>-&gt; ein Verständnis der Gegenwart wird geschaffen</a:t>
            </a:r>
          </a:p>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52BA14B2-FE48-48BD-A4AD-CF443E66CF22}" type="slidenum">
              <a:rPr lang="de-DE" smtClean="0"/>
              <a:pPr/>
              <a:t>11</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de-DE" smtClean="0"/>
              <a:t>Auf dem Boden des ehemaligen römischen Reiches entwickelten sich die sogenannten romanischen Sprachen. D. h. wer Latein gelernt hat, erlernt eine romanische Sprache wesentlich schneller.</a:t>
            </a:r>
          </a:p>
          <a:p>
            <a:pPr eaLnBrk="1" hangingPunct="1"/>
            <a:r>
              <a:rPr lang="de-DE" smtClean="0"/>
              <a:t>Auf der Basis meines Lateinunterrichts, eignete ich mir in einem vierwöchigen Sprachkurs in Salamanca das Spanische an:</a:t>
            </a:r>
          </a:p>
          <a:p>
            <a:pPr eaLnBrk="1" hangingPunct="1"/>
            <a:endParaRPr lang="de-DE" smtClean="0"/>
          </a:p>
          <a:p>
            <a:pPr eaLnBrk="1" hangingPunct="1"/>
            <a:r>
              <a:rPr lang="de-DE" smtClean="0"/>
              <a:t>Wie ist das möglich?</a:t>
            </a:r>
          </a:p>
          <a:p>
            <a:pPr eaLnBrk="1" hangingPunct="1"/>
            <a:r>
              <a:rPr lang="de-DE" smtClean="0"/>
              <a:t>Beispiel:	Die lateinischen Wörter leben in den verschiedenen romanischen Sprachen weiter, z. T. auch imDeutschen: -&gt; Rap von Verena</a:t>
            </a:r>
          </a:p>
          <a:p>
            <a:pPr eaLnBrk="1" hangingPunct="1"/>
            <a:endParaRPr lang="de-DE" smtClean="0"/>
          </a:p>
          <a:p>
            <a:pPr eaLnBrk="1" hangingPunct="1"/>
            <a:r>
              <a:rPr lang="de-DE" smtClean="0"/>
              <a:t>Oftmals wird jetzt mit der Sprache Englisch argumentiert. Diese sei doch keine romanische Sprache etc. Wenn man sich das Englische allerdings genauer anschaut muss man feststellen dass über 50 % der 400 000 Wörter der englischen Sprache direkt oder indirekt aus dem Lateinischen stammen. Interessant wird es dann im Studium, da die Termini technici (die Fachausdrücke), d. h. das gehobene Englisch aus der romanischen Wurzel der englischen Sprache stammen.</a:t>
            </a:r>
          </a:p>
          <a:p>
            <a:pPr eaLnBrk="1" hangingPunct="1"/>
            <a:endParaRPr lang="de-DE" smtClean="0"/>
          </a:p>
          <a:p>
            <a:pPr eaLnBrk="1" hangingPunct="1"/>
            <a:r>
              <a:rPr lang="de-DE" smtClean="0"/>
              <a:t>Wen das nicht überzeugt, hier ein Beispiel von dem täglich gebrauchten Computerlatein:</a:t>
            </a:r>
          </a:p>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C561D5F8-D27C-417B-AE46-716693080C99}" type="slidenum">
              <a:rPr lang="de-DE" smtClean="0"/>
              <a:pPr/>
              <a:t>12</a:t>
            </a:fld>
            <a:endParaRPr lang="de-DE" smtClean="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p:spPr>
        <p:txBody>
          <a:bodyPr/>
          <a:lstStyle/>
          <a:p>
            <a:pPr eaLnBrk="1" hangingPunct="1"/>
            <a:r>
              <a:rPr lang="de-DE" smtClean="0"/>
              <a:t>Alltag: Schule, Kleidung, Straßenbau</a:t>
            </a:r>
          </a:p>
          <a:p>
            <a:pPr eaLnBrk="1" hangingPunct="1"/>
            <a:r>
              <a:rPr lang="de-DE" smtClean="0"/>
              <a:t>Römisches Recht: In dubio pro reo</a:t>
            </a:r>
          </a:p>
          <a:p>
            <a:pPr eaLnBrk="1" hangingPunct="1"/>
            <a:r>
              <a:rPr lang="de-DE" smtClean="0"/>
              <a:t>Philosophie und Religion: Götterwelt, Carpe diem!</a:t>
            </a:r>
          </a:p>
          <a:p>
            <a:pPr eaLnBrk="1" hangingPunct="1"/>
            <a:r>
              <a:rPr lang="de-DE" smtClean="0"/>
              <a:t>Sinalco: - sine alcoholo</a:t>
            </a:r>
          </a:p>
          <a:p>
            <a:pPr eaLnBrk="1" hangingPunct="1"/>
            <a:endParaRPr lang="de-DE" smtClean="0"/>
          </a:p>
          <a:p>
            <a:pPr eaLnBrk="1" hangingPunct="1"/>
            <a:r>
              <a:rPr lang="de-DE" smtClean="0"/>
              <a:t>Auseinandersetzung: Was ist ein gerechter Krieg?</a:t>
            </a:r>
          </a:p>
          <a:p>
            <a:pPr eaLnBrk="1" hangingPunct="1"/>
            <a:endParaRPr lang="de-DE" smtClean="0"/>
          </a:p>
          <a:p>
            <a:pPr eaLnBrk="1" hangingPunct="1"/>
            <a:r>
              <a:rPr lang="de-DE" smtClean="0"/>
              <a:t>Vergl. Damals heute – Rom – USA</a:t>
            </a:r>
          </a:p>
          <a:p>
            <a:pPr eaLnBrk="1" hangingPunct="1"/>
            <a:endParaRPr lang="de-DE" smtClean="0"/>
          </a:p>
          <a:p>
            <a:pPr eaLnBrk="1" hangingPunct="1"/>
            <a:r>
              <a:rPr lang="de-DE" smtClean="0"/>
              <a:t>Latein kann helfen einen eigenen Standpunkt zu finden: Durch den Vergvleich mit der Gegenwart gibt der Unterricht Impulse hzur Auseinanderset6zung mit vertrauten Werten und Gewohnheiten.</a:t>
            </a:r>
          </a:p>
          <a:p>
            <a:pPr eaLnBrk="1" hangingPunct="1"/>
            <a:r>
              <a:rPr lang="de-DE" smtClean="0"/>
              <a:t>Ebenso fordert er zur Stellungnahme gegenüber fremden, gelegentlich sogar befremdlichen ideen auf. Dies fördert den bewussten Umgang mit den eigenen Gewohnheiten und führt zu Toleranz und kultureller Offenheit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1AA4E69A-E77B-4EA0-BB92-534F5CDC5045}" type="slidenum">
              <a:rPr lang="de-DE" smtClean="0"/>
              <a:pPr/>
              <a:t>14</a:t>
            </a:fld>
            <a:endParaRPr lang="de-D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smtClean="0"/>
              <a:t>Lesen: Parare – vorbereiten &lt;-&gt; parere gehorchen</a:t>
            </a:r>
          </a:p>
          <a:p>
            <a:pPr eaLnBrk="1" hangingPunct="1"/>
            <a:r>
              <a:rPr lang="de-DE" smtClean="0"/>
              <a:t>Denkvermögen: doppeldeutige Formen: rustico _ dem Bauer oder von dem Bauer – je nach Kasus</a:t>
            </a:r>
          </a:p>
          <a:p>
            <a:pPr eaLnBrk="1" hangingPunct="1"/>
            <a:r>
              <a:rPr lang="de-DE" smtClean="0"/>
              <a:t>-&gt; Rap von Claudia</a:t>
            </a:r>
          </a:p>
          <a:p>
            <a:pPr eaLnBrk="1" hangingPunct="1"/>
            <a:r>
              <a:rPr lang="de-DE" smtClean="0"/>
              <a:t>Ausdrucksvermögen: Übersetzung</a:t>
            </a:r>
          </a:p>
          <a:p>
            <a:pPr eaLnBrk="1" hangingPunct="1"/>
            <a:r>
              <a:rPr lang="de-DE" smtClean="0"/>
              <a:t>Texterschließungs- und Lesekompetenz, weil die Entscheidung der Wortwahl begründet werden muss</a:t>
            </a:r>
          </a:p>
          <a:p>
            <a:pPr eaLnBrk="1" hangingPunct="1"/>
            <a:endParaRPr lang="de-DE" smtClean="0"/>
          </a:p>
          <a:p>
            <a:pPr eaLnBrk="1" hangingPunct="1"/>
            <a:r>
              <a:rPr lang="de-DE" smtClean="0"/>
              <a:t>Die Lernkompetenz, das Lernen leren, weil das systematische lernen in einer nicht gesprochenen Sprache einen hohen Stellenwert besitzt</a:t>
            </a:r>
          </a:p>
          <a:p>
            <a:pPr eaLnBrk="1" hangingPunct="1"/>
            <a:endParaRPr lang="de-DE" smtClean="0"/>
          </a:p>
          <a:p>
            <a:pPr eaLnBrk="1" hangingPunct="1"/>
            <a:r>
              <a:rPr lang="de-DE" smtClean="0"/>
              <a:t>Die Sprachlernkompetenz – weil das Erlernen der Metasprache „Grammatik“ auch in anderen Sprachen nützlich ist</a:t>
            </a:r>
          </a:p>
          <a:p>
            <a:pPr eaLnBrk="1" hangingPunct="1"/>
            <a:endParaRPr lang="de-DE" smtClean="0"/>
          </a:p>
          <a:p>
            <a:pPr eaLnBrk="1" hangingPunct="1"/>
            <a:r>
              <a:rPr lang="de-DE" smtClean="0"/>
              <a:t>Die Ausdrucksfähigkeit – weil der Umfang des deutschen Wortschatztes erweitern und seine sorgfältige Anwendung geübt wird</a:t>
            </a:r>
          </a:p>
          <a:p>
            <a:pPr eaLnBrk="1" hangingPunct="1"/>
            <a:endParaRPr lang="de-DE" smtClean="0"/>
          </a:p>
          <a:p>
            <a:pPr eaLnBrk="1" hangingPunct="1"/>
            <a:r>
              <a:rPr lang="de-DE" smtClean="0"/>
              <a:t>Aber auch Kreativität: die zeitliche Distanz zu den Themen im LU fordert kreative Methoden und Querdenken, wodurch das geistige Erbe zu einem Besitz werden kann, von dem die jungen Menschen profitieren.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AEF1F73A-7F84-4FE2-BA39-2D46C66949B6}" type="slidenum">
              <a:rPr lang="de-DE" smtClean="0"/>
              <a:pPr/>
              <a:t>17</a:t>
            </a:fld>
            <a:endParaRPr lang="de-DE"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6924180-6132-4AFA-A385-23E2A6F18C2E}"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DDA14EC-2A15-461C-B341-20DCF6C7B73E}"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6ADC2F9-5DF6-461A-B251-78CAB60E07C1}"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48200" y="1981200"/>
            <a:ext cx="38100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4852E55-F040-4B9F-915D-79BA38E4B472}"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77724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85800" y="4114800"/>
            <a:ext cx="77724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13E31CA-F83C-403F-BE73-37CCAC8CA1F9}"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349C36A-EFB8-4214-9118-52397352AF93}"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2FB33B6-5B0A-4818-A59F-587D2B9682E4}"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ADB00E2-86AE-49CE-89AC-CB02B766A9C9}"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D3AA50BF-4BDD-453F-9C7C-4B4B41781962}"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EF8C4E0-2E95-4BD8-874F-7F3F382ED3EA}"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AB83EA27-30FE-490D-BC4F-D5C5B7061AAE}"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15585D8-3287-4053-A7A8-2804FCEDE383}"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9CE6C30-70C0-42D0-AA9C-388B8ECEFE65}"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51602CC-235A-4FFB-B60F-1FEC162AA4A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26"/>
          <p:cNvSpPr txBox="1">
            <a:spLocks noChangeArrowheads="1"/>
          </p:cNvSpPr>
          <p:nvPr/>
        </p:nvSpPr>
        <p:spPr bwMode="auto">
          <a:xfrm>
            <a:off x="1078235" y="1412776"/>
            <a:ext cx="7124700" cy="3985706"/>
          </a:xfrm>
          <a:prstGeom prst="rect">
            <a:avLst/>
          </a:prstGeom>
          <a:noFill/>
          <a:ln w="9525">
            <a:noFill/>
            <a:miter lim="800000"/>
            <a:headEnd/>
            <a:tailEnd/>
          </a:ln>
        </p:spPr>
        <p:txBody>
          <a:bodyPr>
            <a:spAutoFit/>
          </a:bodyPr>
          <a:lstStyle/>
          <a:p>
            <a:pPr algn="ctr">
              <a:spcBef>
                <a:spcPct val="50000"/>
              </a:spcBef>
            </a:pPr>
            <a:r>
              <a:rPr lang="de-DE" sz="4600" b="1" dirty="0">
                <a:solidFill>
                  <a:schemeClr val="bg1">
                    <a:lumMod val="95000"/>
                  </a:schemeClr>
                </a:solidFill>
                <a:latin typeface="Roboto Slab" pitchFamily="2" charset="0"/>
                <a:ea typeface="Roboto Slab" pitchFamily="2" charset="0"/>
              </a:rPr>
              <a:t>Vorstellung der Fächer </a:t>
            </a:r>
            <a:endParaRPr lang="de-DE" sz="4600" b="1" dirty="0" smtClean="0">
              <a:solidFill>
                <a:schemeClr val="bg1">
                  <a:lumMod val="95000"/>
                </a:schemeClr>
              </a:solidFill>
              <a:latin typeface="Roboto Slab" pitchFamily="2" charset="0"/>
              <a:ea typeface="Roboto Slab" pitchFamily="2" charset="0"/>
            </a:endParaRPr>
          </a:p>
          <a:p>
            <a:pPr algn="ctr">
              <a:spcBef>
                <a:spcPct val="50000"/>
              </a:spcBef>
            </a:pPr>
            <a:r>
              <a:rPr lang="de-DE" sz="4600" b="1" dirty="0" smtClean="0">
                <a:solidFill>
                  <a:srgbClr val="FF6600"/>
                </a:solidFill>
                <a:latin typeface="Roboto Slab" pitchFamily="2" charset="0"/>
                <a:ea typeface="Roboto Slab" pitchFamily="2" charset="0"/>
              </a:rPr>
              <a:t>Latein</a:t>
            </a:r>
            <a:r>
              <a:rPr lang="de-DE" sz="4600" b="1" dirty="0" smtClean="0">
                <a:solidFill>
                  <a:schemeClr val="bg1">
                    <a:lumMod val="95000"/>
                  </a:schemeClr>
                </a:solidFill>
                <a:latin typeface="Roboto Slab" pitchFamily="2" charset="0"/>
                <a:ea typeface="Roboto Slab" pitchFamily="2" charset="0"/>
              </a:rPr>
              <a:t> </a:t>
            </a:r>
            <a:r>
              <a:rPr lang="de-DE" sz="4600" b="1" dirty="0">
                <a:solidFill>
                  <a:schemeClr val="bg1">
                    <a:lumMod val="95000"/>
                  </a:schemeClr>
                </a:solidFill>
                <a:latin typeface="Roboto Slab" pitchFamily="2" charset="0"/>
                <a:ea typeface="Roboto Slab" pitchFamily="2" charset="0"/>
              </a:rPr>
              <a:t>und </a:t>
            </a:r>
            <a:r>
              <a:rPr lang="de-DE" sz="4600" b="1" dirty="0" smtClean="0">
                <a:solidFill>
                  <a:srgbClr val="FF6600"/>
                </a:solidFill>
                <a:latin typeface="Roboto Slab" pitchFamily="2" charset="0"/>
                <a:ea typeface="Roboto Slab" pitchFamily="2" charset="0"/>
              </a:rPr>
              <a:t>Französisch</a:t>
            </a:r>
            <a:r>
              <a:rPr lang="de-DE" sz="4600" b="1" dirty="0">
                <a:solidFill>
                  <a:schemeClr val="bg1">
                    <a:lumMod val="95000"/>
                  </a:schemeClr>
                </a:solidFill>
                <a:latin typeface="Roboto Slab" pitchFamily="2" charset="0"/>
                <a:ea typeface="Roboto Slab" pitchFamily="2" charset="0"/>
              </a:rPr>
              <a:t/>
            </a:r>
            <a:br>
              <a:rPr lang="de-DE" sz="4600" b="1" dirty="0">
                <a:solidFill>
                  <a:schemeClr val="bg1">
                    <a:lumMod val="95000"/>
                  </a:schemeClr>
                </a:solidFill>
                <a:latin typeface="Roboto Slab" pitchFamily="2" charset="0"/>
                <a:ea typeface="Roboto Slab" pitchFamily="2" charset="0"/>
              </a:rPr>
            </a:br>
            <a:r>
              <a:rPr lang="de-DE" sz="4600" b="1" dirty="0" smtClean="0">
                <a:solidFill>
                  <a:schemeClr val="bg1">
                    <a:lumMod val="95000"/>
                  </a:schemeClr>
                </a:solidFill>
                <a:latin typeface="Roboto Slab" pitchFamily="2" charset="0"/>
                <a:ea typeface="Roboto Slab" pitchFamily="2" charset="0"/>
              </a:rPr>
              <a:t/>
            </a:r>
            <a:br>
              <a:rPr lang="de-DE" sz="4600" b="1" dirty="0" smtClean="0">
                <a:solidFill>
                  <a:schemeClr val="bg1">
                    <a:lumMod val="95000"/>
                  </a:schemeClr>
                </a:solidFill>
                <a:latin typeface="Roboto Slab" pitchFamily="2" charset="0"/>
                <a:ea typeface="Roboto Slab" pitchFamily="2" charset="0"/>
              </a:rPr>
            </a:br>
            <a:r>
              <a:rPr lang="de-DE" sz="4600" b="1" dirty="0" smtClean="0">
                <a:solidFill>
                  <a:schemeClr val="bg1">
                    <a:lumMod val="95000"/>
                  </a:schemeClr>
                </a:solidFill>
                <a:latin typeface="Roboto Slab" pitchFamily="2" charset="0"/>
                <a:ea typeface="Roboto Slab" pitchFamily="2" charset="0"/>
              </a:rPr>
              <a:t>a</a:t>
            </a:r>
            <a:r>
              <a:rPr lang="de-DE" sz="4600" b="1" dirty="0" smtClean="0">
                <a:solidFill>
                  <a:schemeClr val="bg1">
                    <a:lumMod val="95000"/>
                  </a:schemeClr>
                </a:solidFill>
                <a:latin typeface="Roboto Slab" pitchFamily="2" charset="0"/>
                <a:ea typeface="Roboto Slab" pitchFamily="2" charset="0"/>
              </a:rPr>
              <a:t>ls zweite Fremdsprache </a:t>
            </a:r>
            <a:br>
              <a:rPr lang="de-DE" sz="4600" b="1" dirty="0" smtClean="0">
                <a:solidFill>
                  <a:schemeClr val="bg1">
                    <a:lumMod val="95000"/>
                  </a:schemeClr>
                </a:solidFill>
                <a:latin typeface="Roboto Slab" pitchFamily="2" charset="0"/>
                <a:ea typeface="Roboto Slab" pitchFamily="2" charset="0"/>
              </a:rPr>
            </a:br>
            <a:r>
              <a:rPr lang="de-DE" sz="4600" b="1" dirty="0" smtClean="0">
                <a:solidFill>
                  <a:schemeClr val="bg1">
                    <a:lumMod val="95000"/>
                  </a:schemeClr>
                </a:solidFill>
                <a:latin typeface="Roboto Slab" pitchFamily="2" charset="0"/>
                <a:ea typeface="Roboto Slab" pitchFamily="2" charset="0"/>
              </a:rPr>
              <a:t>am GGE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85938" y="228600"/>
            <a:ext cx="5562600" cy="1143000"/>
          </a:xfrm>
        </p:spPr>
        <p:txBody>
          <a:bodyPr/>
          <a:lstStyle/>
          <a:p>
            <a:pPr eaLnBrk="1" hangingPunct="1"/>
            <a:r>
              <a:rPr lang="de-DE" sz="3200" b="1" dirty="0" smtClean="0">
                <a:solidFill>
                  <a:schemeClr val="bg1">
                    <a:lumMod val="95000"/>
                  </a:schemeClr>
                </a:solidFill>
                <a:latin typeface="Roboto Slab" pitchFamily="2" charset="0"/>
                <a:ea typeface="Roboto Slab" pitchFamily="2" charset="0"/>
              </a:rPr>
              <a:t>Wurzeln unserer Kultur</a:t>
            </a:r>
          </a:p>
        </p:txBody>
      </p:sp>
      <p:pic>
        <p:nvPicPr>
          <p:cNvPr id="15363" name="Picture 3" descr="C:\Eigene Dateien\Schule\LMG allgemein\Latein\Lateinv4.TIF"/>
          <p:cNvPicPr>
            <a:picLocks noChangeAspect="1" noChangeArrowheads="1"/>
          </p:cNvPicPr>
          <p:nvPr/>
        </p:nvPicPr>
        <p:blipFill>
          <a:blip r:embed="rId3" cstate="print"/>
          <a:srcRect l="2293" t="4564" r="1274" b="1901"/>
          <a:stretch>
            <a:fillRect/>
          </a:stretch>
        </p:blipFill>
        <p:spPr bwMode="auto">
          <a:xfrm>
            <a:off x="899591" y="1268760"/>
            <a:ext cx="7424159" cy="482386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Stefano\Eigene Dateien\Latein 7\mutter-latein.jpg"/>
          <p:cNvPicPr>
            <a:picLocks noChangeAspect="1" noChangeArrowheads="1"/>
          </p:cNvPicPr>
          <p:nvPr/>
        </p:nvPicPr>
        <p:blipFill>
          <a:blip r:embed="rId3" cstate="print"/>
          <a:srcRect/>
          <a:stretch>
            <a:fillRect/>
          </a:stretch>
        </p:blipFill>
        <p:spPr bwMode="auto">
          <a:xfrm>
            <a:off x="1257300" y="1524000"/>
            <a:ext cx="6629400" cy="4584700"/>
          </a:xfrm>
          <a:prstGeom prst="rect">
            <a:avLst/>
          </a:prstGeom>
          <a:noFill/>
          <a:ln w="9525">
            <a:noFill/>
            <a:miter lim="800000"/>
            <a:headEnd/>
            <a:tailEnd/>
          </a:ln>
        </p:spPr>
      </p:pic>
      <p:sp>
        <p:nvSpPr>
          <p:cNvPr id="16387" name="Text Box 3"/>
          <p:cNvSpPr txBox="1">
            <a:spLocks noChangeArrowheads="1"/>
          </p:cNvSpPr>
          <p:nvPr/>
        </p:nvSpPr>
        <p:spPr bwMode="auto">
          <a:xfrm>
            <a:off x="762000" y="476250"/>
            <a:ext cx="7924800" cy="1235075"/>
          </a:xfrm>
          <a:prstGeom prst="rect">
            <a:avLst/>
          </a:prstGeom>
          <a:noFill/>
          <a:ln w="9525">
            <a:noFill/>
            <a:miter lim="800000"/>
            <a:headEnd/>
            <a:tailEnd/>
          </a:ln>
        </p:spPr>
        <p:txBody>
          <a:bodyPr>
            <a:spAutoFit/>
          </a:bodyPr>
          <a:lstStyle/>
          <a:p>
            <a:pPr algn="ctr">
              <a:spcBef>
                <a:spcPct val="50000"/>
              </a:spcBef>
            </a:pPr>
            <a:endParaRPr lang="de-DE" sz="3000" b="1"/>
          </a:p>
          <a:p>
            <a:pPr algn="ctr">
              <a:spcBef>
                <a:spcPct val="50000"/>
              </a:spcBef>
            </a:pPr>
            <a:endParaRPr lang="de-DE" sz="3000" b="1"/>
          </a:p>
        </p:txBody>
      </p:sp>
      <p:sp>
        <p:nvSpPr>
          <p:cNvPr id="16388" name="Rectangle 4"/>
          <p:cNvSpPr>
            <a:spLocks noGrp="1" noChangeArrowheads="1"/>
          </p:cNvSpPr>
          <p:nvPr>
            <p:ph type="title" idx="4294967295"/>
          </p:nvPr>
        </p:nvSpPr>
        <p:spPr>
          <a:xfrm>
            <a:off x="957263" y="228600"/>
            <a:ext cx="7239000" cy="1143000"/>
          </a:xfrm>
        </p:spPr>
        <p:txBody>
          <a:bodyPr/>
          <a:lstStyle/>
          <a:p>
            <a:pPr eaLnBrk="1" hangingPunct="1"/>
            <a:r>
              <a:rPr lang="de-DE" sz="3200" b="1" dirty="0" smtClean="0">
                <a:solidFill>
                  <a:schemeClr val="bg1">
                    <a:lumMod val="95000"/>
                  </a:schemeClr>
                </a:solidFill>
                <a:latin typeface="Roboto Slab" pitchFamily="2" charset="0"/>
                <a:ea typeface="Roboto Slab" pitchFamily="2" charset="0"/>
              </a:rPr>
              <a:t>Mutter Latein und ihre Töchter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043608" y="404664"/>
            <a:ext cx="7010400" cy="584775"/>
          </a:xfrm>
        </p:spPr>
        <p:txBody>
          <a:bodyPr>
            <a:spAutoFit/>
          </a:bodyPr>
          <a:lstStyle/>
          <a:p>
            <a:pPr eaLnBrk="1" hangingPunct="1"/>
            <a:r>
              <a:rPr lang="de-DE" sz="3200" b="1" dirty="0" smtClean="0">
                <a:solidFill>
                  <a:schemeClr val="bg1">
                    <a:lumMod val="95000"/>
                  </a:schemeClr>
                </a:solidFill>
                <a:latin typeface="Roboto Slab" pitchFamily="2" charset="0"/>
                <a:ea typeface="Roboto Slab" pitchFamily="2" charset="0"/>
              </a:rPr>
              <a:t>Eher humanistische Bildung</a:t>
            </a:r>
          </a:p>
        </p:txBody>
      </p:sp>
      <p:sp>
        <p:nvSpPr>
          <p:cNvPr id="26627" name="Text Box 3"/>
          <p:cNvSpPr txBox="1">
            <a:spLocks noChangeArrowheads="1"/>
          </p:cNvSpPr>
          <p:nvPr/>
        </p:nvSpPr>
        <p:spPr bwMode="auto">
          <a:xfrm>
            <a:off x="672530" y="1340768"/>
            <a:ext cx="7886700" cy="4893647"/>
          </a:xfrm>
          <a:prstGeom prst="rect">
            <a:avLst/>
          </a:prstGeom>
          <a:noFill/>
          <a:ln w="9525">
            <a:noFill/>
            <a:miter lim="800000"/>
            <a:headEnd/>
            <a:tailEnd/>
          </a:ln>
        </p:spPr>
        <p:txBody>
          <a:bodyPr>
            <a:spAutoFit/>
          </a:bodyPr>
          <a:lstStyle/>
          <a:p>
            <a:pPr marL="384175" indent="-384175">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sym typeface="Wingdings" charset="2"/>
              </a:rPr>
              <a:t>Kenntnis </a:t>
            </a:r>
            <a:r>
              <a:rPr lang="de-DE" dirty="0">
                <a:solidFill>
                  <a:schemeClr val="bg1">
                    <a:lumMod val="95000"/>
                  </a:schemeClr>
                </a:solidFill>
                <a:latin typeface="Arial" panose="020B0604020202020204" pitchFamily="34" charset="0"/>
                <a:cs typeface="Arial" panose="020B0604020202020204" pitchFamily="34" charset="0"/>
              </a:rPr>
              <a:t>der Wurzeln der </a:t>
            </a:r>
            <a:r>
              <a:rPr lang="de-DE" b="1" dirty="0">
                <a:solidFill>
                  <a:srgbClr val="FF6600"/>
                </a:solidFill>
                <a:latin typeface="Arial" panose="020B0604020202020204" pitchFamily="34" charset="0"/>
                <a:cs typeface="Arial" panose="020B0604020202020204" pitchFamily="34" charset="0"/>
              </a:rPr>
              <a:t>europäischen</a:t>
            </a:r>
            <a:r>
              <a:rPr lang="de-DE" dirty="0">
                <a:solidFill>
                  <a:schemeClr val="bg1">
                    <a:lumMod val="95000"/>
                  </a:schemeClr>
                </a:solidFill>
                <a:latin typeface="Arial" panose="020B0604020202020204" pitchFamily="34" charset="0"/>
                <a:cs typeface="Arial" panose="020B0604020202020204" pitchFamily="34" charset="0"/>
              </a:rPr>
              <a:t> Kultur</a:t>
            </a:r>
          </a:p>
          <a:p>
            <a:pPr marL="661988" lvl="1" indent="290513">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römisches Alltagsleben</a:t>
            </a:r>
          </a:p>
          <a:p>
            <a:pPr marL="661988" lvl="1" indent="290513">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Römisches Recht</a:t>
            </a:r>
          </a:p>
          <a:p>
            <a:pPr marL="661988" lvl="1" indent="290513">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Philosophie und Religion</a:t>
            </a:r>
          </a:p>
          <a:p>
            <a:pPr marL="661988" lvl="1" indent="290513">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Sprache und ihr Fortleben</a:t>
            </a:r>
          </a:p>
          <a:p>
            <a:pPr marL="384175" indent="-384175">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Auseinandersetzung mit politischen und ethischen Grundfragen</a:t>
            </a:r>
          </a:p>
          <a:p>
            <a:pPr marL="384175" indent="-384175">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Schärfung des eigenen Urteilsvermögens und des eigenständigen kritischen Denkens durch den Vergleich damals und heute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z="3200" b="1" dirty="0" smtClean="0">
                <a:solidFill>
                  <a:schemeClr val="bg1">
                    <a:lumMod val="95000"/>
                  </a:schemeClr>
                </a:solidFill>
                <a:latin typeface="Roboto Slab" pitchFamily="2" charset="0"/>
                <a:ea typeface="Roboto Slab" pitchFamily="2" charset="0"/>
              </a:rPr>
              <a:t>Neusprachliche Bildung</a:t>
            </a:r>
          </a:p>
        </p:txBody>
      </p:sp>
      <p:sp>
        <p:nvSpPr>
          <p:cNvPr id="20483" name="Rectangle 3"/>
          <p:cNvSpPr>
            <a:spLocks noGrp="1" noChangeArrowheads="1"/>
          </p:cNvSpPr>
          <p:nvPr>
            <p:ph type="body" idx="1"/>
          </p:nvPr>
        </p:nvSpPr>
        <p:spPr/>
        <p:txBody>
          <a:bodyPr/>
          <a:lstStyle/>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Die französische Sprache und Kultur ist ein wichtiger Bestandteil des </a:t>
            </a:r>
            <a:r>
              <a:rPr lang="de-DE" sz="2400" b="1" dirty="0" smtClean="0">
                <a:solidFill>
                  <a:srgbClr val="FF6600"/>
                </a:solidFill>
                <a:latin typeface="Arial" panose="020B0604020202020204" pitchFamily="34" charset="0"/>
                <a:cs typeface="Arial" panose="020B0604020202020204" pitchFamily="34" charset="0"/>
              </a:rPr>
              <a:t>europäischen Kulturerbes</a:t>
            </a:r>
            <a:r>
              <a:rPr lang="de-DE" sz="2400" dirty="0" smtClean="0">
                <a:solidFill>
                  <a:schemeClr val="bg1">
                    <a:lumMod val="95000"/>
                  </a:schemeClr>
                </a:solidFill>
                <a:latin typeface="Arial" panose="020B0604020202020204" pitchFamily="34" charset="0"/>
                <a:cs typeface="Arial" panose="020B0604020202020204" pitchFamily="34" charset="0"/>
              </a:rPr>
              <a:t>.</a:t>
            </a:r>
          </a:p>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Frankreich ist ein wichtiger Handelspartner Deutschlands.</a:t>
            </a:r>
          </a:p>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Frankreich ist unser </a:t>
            </a:r>
            <a:r>
              <a:rPr lang="de-DE" sz="2400" b="1" dirty="0" smtClean="0">
                <a:solidFill>
                  <a:srgbClr val="FF6600"/>
                </a:solidFill>
                <a:latin typeface="Arial" panose="020B0604020202020204" pitchFamily="34" charset="0"/>
                <a:cs typeface="Arial" panose="020B0604020202020204" pitchFamily="34" charset="0"/>
              </a:rPr>
              <a:t>direkter</a:t>
            </a:r>
            <a:r>
              <a:rPr lang="de-DE" sz="2400" dirty="0" smtClean="0">
                <a:solidFill>
                  <a:schemeClr val="bg1">
                    <a:lumMod val="95000"/>
                  </a:schemeClr>
                </a:solidFill>
                <a:latin typeface="Arial" panose="020B0604020202020204" pitchFamily="34" charset="0"/>
                <a:cs typeface="Arial" panose="020B0604020202020204" pitchFamily="34" charset="0"/>
              </a:rPr>
              <a:t> Nachbar.</a:t>
            </a:r>
          </a:p>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vertieftes Verständnis der französischen und der eigenen Kultur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3568" y="260648"/>
            <a:ext cx="7772400" cy="1143000"/>
          </a:xfrm>
        </p:spPr>
        <p:txBody>
          <a:bodyPr/>
          <a:lstStyle/>
          <a:p>
            <a:pPr eaLnBrk="1" hangingPunct="1"/>
            <a:r>
              <a:rPr lang="de-DE" sz="3200" b="1" dirty="0" smtClean="0">
                <a:solidFill>
                  <a:schemeClr val="bg1">
                    <a:lumMod val="95000"/>
                  </a:schemeClr>
                </a:solidFill>
                <a:latin typeface="Roboto Slab" pitchFamily="2" charset="0"/>
                <a:ea typeface="Roboto Slab" pitchFamily="2" charset="0"/>
              </a:rPr>
              <a:t>Vorteile der humanistischen Schullaufbahn</a:t>
            </a:r>
          </a:p>
        </p:txBody>
      </p:sp>
      <p:sp>
        <p:nvSpPr>
          <p:cNvPr id="13315" name="Rectangle 3"/>
          <p:cNvSpPr>
            <a:spLocks noGrp="1" noChangeArrowheads="1"/>
          </p:cNvSpPr>
          <p:nvPr>
            <p:ph type="body" sz="half" idx="1"/>
          </p:nvPr>
        </p:nvSpPr>
        <p:spPr>
          <a:xfrm>
            <a:off x="685800" y="1649413"/>
            <a:ext cx="7772400" cy="571500"/>
          </a:xfrm>
        </p:spPr>
        <p:txBody>
          <a:bodyPr/>
          <a:lstStyle/>
          <a:p>
            <a:pPr marL="381000" indent="-381000" eaLnBrk="1" hangingPunct="1"/>
            <a:r>
              <a:rPr lang="de-DE" sz="2400" dirty="0" smtClean="0">
                <a:solidFill>
                  <a:schemeClr val="bg1">
                    <a:lumMod val="95000"/>
                  </a:schemeClr>
                </a:solidFill>
                <a:latin typeface="Arial" panose="020B0604020202020204" pitchFamily="34" charset="0"/>
                <a:cs typeface="Arial" panose="020B0604020202020204" pitchFamily="34" charset="0"/>
              </a:rPr>
              <a:t>Förderung </a:t>
            </a:r>
            <a:r>
              <a:rPr lang="de-DE" sz="2400" b="1" dirty="0" smtClean="0">
                <a:solidFill>
                  <a:srgbClr val="FF6600"/>
                </a:solidFill>
                <a:latin typeface="Arial" panose="020B0604020202020204" pitchFamily="34" charset="0"/>
                <a:cs typeface="Arial" panose="020B0604020202020204" pitchFamily="34" charset="0"/>
              </a:rPr>
              <a:t>von intensivem und genauem Lesen</a:t>
            </a:r>
          </a:p>
        </p:txBody>
      </p:sp>
      <p:sp>
        <p:nvSpPr>
          <p:cNvPr id="13327" name="Rectangle 15"/>
          <p:cNvSpPr>
            <a:spLocks noChangeArrowheads="1"/>
          </p:cNvSpPr>
          <p:nvPr/>
        </p:nvSpPr>
        <p:spPr bwMode="auto">
          <a:xfrm>
            <a:off x="685800" y="2220913"/>
            <a:ext cx="8001000" cy="830997"/>
          </a:xfrm>
          <a:prstGeom prst="rect">
            <a:avLst/>
          </a:prstGeom>
          <a:noFill/>
          <a:ln w="9525">
            <a:noFill/>
            <a:miter lim="800000"/>
            <a:headEnd/>
            <a:tailEnd/>
          </a:ln>
        </p:spPr>
        <p:txBody>
          <a:bodyPr>
            <a:spAutoFit/>
          </a:bodyPr>
          <a:lstStyle/>
          <a:p>
            <a:pPr marL="381000" indent="-381000">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Stärkung des Denkvermögens und Förderung </a:t>
            </a:r>
            <a:r>
              <a:rPr lang="de-DE" dirty="0" smtClean="0">
                <a:solidFill>
                  <a:schemeClr val="bg1">
                    <a:lumMod val="95000"/>
                  </a:schemeClr>
                </a:solidFill>
                <a:latin typeface="Arial" panose="020B0604020202020204" pitchFamily="34" charset="0"/>
                <a:cs typeface="Arial" panose="020B0604020202020204" pitchFamily="34" charset="0"/>
              </a:rPr>
              <a:t/>
            </a:r>
            <a:br>
              <a:rPr lang="de-DE" dirty="0" smtClean="0">
                <a:solidFill>
                  <a:schemeClr val="bg1">
                    <a:lumMod val="95000"/>
                  </a:schemeClr>
                </a:solidFill>
                <a:latin typeface="Arial" panose="020B0604020202020204" pitchFamily="34" charset="0"/>
                <a:cs typeface="Arial" panose="020B0604020202020204" pitchFamily="34" charset="0"/>
              </a:rPr>
            </a:br>
            <a:r>
              <a:rPr lang="de-DE" dirty="0" smtClean="0">
                <a:solidFill>
                  <a:schemeClr val="bg1">
                    <a:lumMod val="95000"/>
                  </a:schemeClr>
                </a:solidFill>
                <a:latin typeface="Arial" panose="020B0604020202020204" pitchFamily="34" charset="0"/>
                <a:cs typeface="Arial" panose="020B0604020202020204" pitchFamily="34" charset="0"/>
              </a:rPr>
              <a:t>der </a:t>
            </a:r>
            <a:r>
              <a:rPr lang="de-DE" b="1" dirty="0">
                <a:solidFill>
                  <a:srgbClr val="FF6600"/>
                </a:solidFill>
                <a:latin typeface="Arial" panose="020B0604020202020204" pitchFamily="34" charset="0"/>
                <a:cs typeface="Arial" panose="020B0604020202020204" pitchFamily="34" charset="0"/>
              </a:rPr>
              <a:t>Problemlösekompetenz</a:t>
            </a:r>
          </a:p>
        </p:txBody>
      </p:sp>
      <p:sp>
        <p:nvSpPr>
          <p:cNvPr id="13328" name="Rectangle 16"/>
          <p:cNvSpPr>
            <a:spLocks noChangeArrowheads="1"/>
          </p:cNvSpPr>
          <p:nvPr/>
        </p:nvSpPr>
        <p:spPr bwMode="auto">
          <a:xfrm>
            <a:off x="685800" y="3132138"/>
            <a:ext cx="7848600" cy="461665"/>
          </a:xfrm>
          <a:prstGeom prst="rect">
            <a:avLst/>
          </a:prstGeom>
          <a:noFill/>
          <a:ln w="9525">
            <a:noFill/>
            <a:miter lim="800000"/>
            <a:headEnd/>
            <a:tailEnd/>
          </a:ln>
        </p:spPr>
        <p:txBody>
          <a:bodyPr>
            <a:spAutoFit/>
          </a:bodyPr>
          <a:lstStyle/>
          <a:p>
            <a:pPr marL="381000" indent="-381000">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Schulung des </a:t>
            </a:r>
            <a:r>
              <a:rPr lang="de-DE" b="1" dirty="0">
                <a:solidFill>
                  <a:srgbClr val="FF6600"/>
                </a:solidFill>
                <a:latin typeface="Arial" panose="020B0604020202020204" pitchFamily="34" charset="0"/>
                <a:cs typeface="Arial" panose="020B0604020202020204" pitchFamily="34" charset="0"/>
              </a:rPr>
              <a:t>Ausdrucksvermögens</a:t>
            </a:r>
            <a:r>
              <a:rPr lang="de-DE" dirty="0">
                <a:solidFill>
                  <a:schemeClr val="bg1">
                    <a:lumMod val="95000"/>
                  </a:schemeClr>
                </a:solidFill>
                <a:latin typeface="Arial" panose="020B0604020202020204" pitchFamily="34" charset="0"/>
                <a:cs typeface="Arial" panose="020B0604020202020204" pitchFamily="34" charset="0"/>
              </a:rPr>
              <a:t> im Deutschen</a:t>
            </a:r>
          </a:p>
        </p:txBody>
      </p:sp>
      <p:sp>
        <p:nvSpPr>
          <p:cNvPr id="13329" name="Rectangle 17"/>
          <p:cNvSpPr>
            <a:spLocks noChangeArrowheads="1"/>
          </p:cNvSpPr>
          <p:nvPr/>
        </p:nvSpPr>
        <p:spPr bwMode="auto">
          <a:xfrm>
            <a:off x="693440" y="3645024"/>
            <a:ext cx="7924800" cy="1200329"/>
          </a:xfrm>
          <a:prstGeom prst="rect">
            <a:avLst/>
          </a:prstGeom>
          <a:noFill/>
          <a:ln w="9525">
            <a:noFill/>
            <a:miter lim="800000"/>
            <a:headEnd/>
            <a:tailEnd/>
          </a:ln>
        </p:spPr>
        <p:txBody>
          <a:bodyPr>
            <a:spAutoFit/>
          </a:bodyPr>
          <a:lstStyle/>
          <a:p>
            <a:pPr marL="381000" indent="-381000">
              <a:spcBef>
                <a:spcPct val="50000"/>
              </a:spcBef>
              <a:buFontTx/>
              <a:buChar char="•"/>
            </a:pPr>
            <a:r>
              <a:rPr lang="de-DE" dirty="0">
                <a:solidFill>
                  <a:schemeClr val="bg1">
                    <a:lumMod val="95000"/>
                  </a:schemeClr>
                </a:solidFill>
                <a:latin typeface="Arial" panose="020B0604020202020204" pitchFamily="34" charset="0"/>
                <a:cs typeface="Arial" panose="020B0604020202020204" pitchFamily="34" charset="0"/>
              </a:rPr>
              <a:t>Schulung des </a:t>
            </a:r>
            <a:r>
              <a:rPr lang="de-DE" b="1" dirty="0">
                <a:solidFill>
                  <a:srgbClr val="FF6600"/>
                </a:solidFill>
                <a:latin typeface="Arial" panose="020B0604020202020204" pitchFamily="34" charset="0"/>
                <a:cs typeface="Arial" panose="020B0604020202020204" pitchFamily="34" charset="0"/>
              </a:rPr>
              <a:t>Abstraktionsvermögens</a:t>
            </a:r>
            <a:r>
              <a:rPr lang="de-DE" dirty="0">
                <a:solidFill>
                  <a:schemeClr val="bg1">
                    <a:lumMod val="95000"/>
                  </a:schemeClr>
                </a:solidFill>
                <a:latin typeface="Arial" panose="020B0604020202020204" pitchFamily="34" charset="0"/>
                <a:cs typeface="Arial" panose="020B0604020202020204" pitchFamily="34" charset="0"/>
              </a:rPr>
              <a:t> durch Vermittlung grammatikalischer Kategorien </a:t>
            </a:r>
            <a:r>
              <a:rPr lang="de-DE" dirty="0" smtClean="0">
                <a:solidFill>
                  <a:schemeClr val="bg1">
                    <a:lumMod val="95000"/>
                  </a:schemeClr>
                </a:solidFill>
                <a:latin typeface="Arial" panose="020B0604020202020204" pitchFamily="34" charset="0"/>
                <a:cs typeface="Arial" panose="020B0604020202020204" pitchFamily="34" charset="0"/>
              </a:rPr>
              <a:t/>
            </a:r>
            <a:br>
              <a:rPr lang="de-DE" dirty="0" smtClean="0">
                <a:solidFill>
                  <a:schemeClr val="bg1">
                    <a:lumMod val="95000"/>
                  </a:schemeClr>
                </a:solidFill>
                <a:latin typeface="Arial" panose="020B0604020202020204" pitchFamily="34" charset="0"/>
                <a:cs typeface="Arial" panose="020B0604020202020204" pitchFamily="34" charset="0"/>
              </a:rPr>
            </a:br>
            <a:r>
              <a:rPr lang="de-DE" dirty="0" smtClean="0">
                <a:solidFill>
                  <a:schemeClr val="bg1">
                    <a:lumMod val="95000"/>
                  </a:schemeClr>
                </a:solidFill>
                <a:latin typeface="Arial" panose="020B0604020202020204" pitchFamily="34" charset="0"/>
                <a:cs typeface="Arial" panose="020B0604020202020204" pitchFamily="34" charset="0"/>
              </a:rPr>
              <a:t>(</a:t>
            </a:r>
            <a:r>
              <a:rPr lang="de-DE" dirty="0">
                <a:solidFill>
                  <a:schemeClr val="bg1">
                    <a:lumMod val="95000"/>
                  </a:schemeClr>
                </a:solidFill>
                <a:latin typeface="Arial" panose="020B0604020202020204" pitchFamily="34" charset="0"/>
                <a:cs typeface="Arial" panose="020B0604020202020204" pitchFamily="34" charset="0"/>
              </a:rPr>
              <a:t>Kasus, Numerus, Singular, Konjunktiv...)</a:t>
            </a:r>
          </a:p>
        </p:txBody>
      </p:sp>
      <p:sp>
        <p:nvSpPr>
          <p:cNvPr id="13330" name="Rectangle 18"/>
          <p:cNvSpPr>
            <a:spLocks noChangeArrowheads="1"/>
          </p:cNvSpPr>
          <p:nvPr/>
        </p:nvSpPr>
        <p:spPr bwMode="auto">
          <a:xfrm>
            <a:off x="685800" y="4941168"/>
            <a:ext cx="8077200" cy="830997"/>
          </a:xfrm>
          <a:prstGeom prst="rect">
            <a:avLst/>
          </a:prstGeom>
          <a:noFill/>
          <a:ln w="9525">
            <a:noFill/>
            <a:miter lim="800000"/>
            <a:headEnd/>
            <a:tailEnd/>
          </a:ln>
        </p:spPr>
        <p:txBody>
          <a:bodyPr>
            <a:spAutoFit/>
          </a:bodyPr>
          <a:lstStyle/>
          <a:p>
            <a:pPr marL="381000" indent="-381000">
              <a:spcBef>
                <a:spcPct val="50000"/>
              </a:spcBef>
              <a:buFontTx/>
              <a:buChar char="•"/>
              <a:tabLst>
                <a:tab pos="381000" algn="l"/>
              </a:tabLst>
            </a:pPr>
            <a:r>
              <a:rPr lang="de-DE" dirty="0">
                <a:solidFill>
                  <a:schemeClr val="bg1">
                    <a:lumMod val="95000"/>
                  </a:schemeClr>
                </a:solidFill>
                <a:latin typeface="Arial" panose="020B0604020202020204" pitchFamily="34" charset="0"/>
                <a:cs typeface="Arial" panose="020B0604020202020204" pitchFamily="34" charset="0"/>
              </a:rPr>
              <a:t>gute </a:t>
            </a:r>
            <a:r>
              <a:rPr lang="de-DE" b="1" dirty="0">
                <a:solidFill>
                  <a:srgbClr val="FF6600"/>
                </a:solidFill>
                <a:latin typeface="Arial" panose="020B0604020202020204" pitchFamily="34" charset="0"/>
                <a:cs typeface="Arial" panose="020B0604020202020204" pitchFamily="34" charset="0"/>
              </a:rPr>
              <a:t>grammatische</a:t>
            </a:r>
            <a:r>
              <a:rPr lang="de-DE" dirty="0">
                <a:solidFill>
                  <a:schemeClr val="bg1">
                    <a:lumMod val="95000"/>
                  </a:schemeClr>
                </a:solidFill>
                <a:latin typeface="Arial" panose="020B0604020202020204" pitchFamily="34" charset="0"/>
                <a:cs typeface="Arial" panose="020B0604020202020204" pitchFamily="34" charset="0"/>
              </a:rPr>
              <a:t> Basis für das Erlernen weiterer Fremdsprachen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609600"/>
            <a:ext cx="7990656" cy="1143000"/>
          </a:xfrm>
        </p:spPr>
        <p:txBody>
          <a:bodyPr/>
          <a:lstStyle/>
          <a:p>
            <a:r>
              <a:rPr lang="de-DE" sz="3200" b="1" dirty="0" smtClean="0">
                <a:solidFill>
                  <a:schemeClr val="bg1">
                    <a:lumMod val="95000"/>
                  </a:schemeClr>
                </a:solidFill>
                <a:latin typeface="Roboto Slab" pitchFamily="2" charset="0"/>
                <a:ea typeface="Roboto Slab" pitchFamily="2" charset="0"/>
              </a:rPr>
              <a:t>Vorteile der neusprachlichen Schullaufbahn</a:t>
            </a:r>
          </a:p>
        </p:txBody>
      </p:sp>
      <p:sp>
        <p:nvSpPr>
          <p:cNvPr id="22531" name="Rectangle 3"/>
          <p:cNvSpPr>
            <a:spLocks noGrp="1" noChangeArrowheads="1"/>
          </p:cNvSpPr>
          <p:nvPr>
            <p:ph type="body" idx="1"/>
          </p:nvPr>
        </p:nvSpPr>
        <p:spPr>
          <a:xfrm>
            <a:off x="683568" y="1628800"/>
            <a:ext cx="7772400" cy="4114800"/>
          </a:xfrm>
        </p:spPr>
        <p:txBody>
          <a:bodyPr/>
          <a:lstStyle/>
          <a:p>
            <a:pPr>
              <a:buFontTx/>
              <a:buNone/>
            </a:pPr>
            <a:endParaRPr lang="de-DE" sz="2400" dirty="0" smtClean="0"/>
          </a:p>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a:t>
            </a:r>
            <a:r>
              <a:rPr lang="de-DE" sz="2400" dirty="0" smtClean="0">
                <a:solidFill>
                  <a:schemeClr val="bg1">
                    <a:lumMod val="95000"/>
                  </a:schemeClr>
                </a:solidFill>
                <a:latin typeface="Arial" panose="020B0604020202020204" pitchFamily="34" charset="0"/>
                <a:cs typeface="Arial" panose="020B0604020202020204" pitchFamily="34" charset="0"/>
              </a:rPr>
              <a:t>Weiter-) Entwicklung </a:t>
            </a:r>
            <a:r>
              <a:rPr lang="de-DE" sz="2400" dirty="0" smtClean="0">
                <a:solidFill>
                  <a:schemeClr val="bg1">
                    <a:lumMod val="95000"/>
                  </a:schemeClr>
                </a:solidFill>
                <a:latin typeface="Arial" panose="020B0604020202020204" pitchFamily="34" charset="0"/>
                <a:cs typeface="Arial" panose="020B0604020202020204" pitchFamily="34" charset="0"/>
              </a:rPr>
              <a:t>von </a:t>
            </a:r>
            <a:r>
              <a:rPr lang="de-DE" sz="2400" b="1" dirty="0" smtClean="0">
                <a:solidFill>
                  <a:srgbClr val="FF6600"/>
                </a:solidFill>
                <a:latin typeface="Arial" panose="020B0604020202020204" pitchFamily="34" charset="0"/>
                <a:cs typeface="Arial" panose="020B0604020202020204" pitchFamily="34" charset="0"/>
              </a:rPr>
              <a:t>Kommunikationsfähigkeit</a:t>
            </a:r>
            <a:r>
              <a:rPr lang="de-DE" sz="2400" dirty="0" smtClean="0">
                <a:solidFill>
                  <a:schemeClr val="bg1">
                    <a:lumMod val="95000"/>
                  </a:schemeClr>
                </a:solidFill>
                <a:latin typeface="Arial" panose="020B0604020202020204" pitchFamily="34" charset="0"/>
                <a:cs typeface="Arial" panose="020B0604020202020204" pitchFamily="34" charset="0"/>
              </a:rPr>
              <a:t> und Sprachhandeln in mehreren </a:t>
            </a:r>
            <a:r>
              <a:rPr lang="de-DE" sz="2400" dirty="0" smtClean="0">
                <a:solidFill>
                  <a:schemeClr val="bg1">
                    <a:lumMod val="95000"/>
                  </a:schemeClr>
                </a:solidFill>
                <a:latin typeface="Arial" panose="020B0604020202020204" pitchFamily="34" charset="0"/>
                <a:cs typeface="Arial" panose="020B0604020202020204" pitchFamily="34" charset="0"/>
              </a:rPr>
              <a:t>Fremdsprachen</a:t>
            </a:r>
            <a:endParaRPr lang="de-DE" sz="2400" dirty="0">
              <a:solidFill>
                <a:schemeClr val="bg1">
                  <a:lumMod val="95000"/>
                </a:schemeClr>
              </a:solidFill>
              <a:latin typeface="Arial" panose="020B0604020202020204" pitchFamily="34" charset="0"/>
              <a:cs typeface="Arial" panose="020B0604020202020204" pitchFamily="34" charset="0"/>
            </a:endParaRPr>
          </a:p>
          <a:p>
            <a:pPr>
              <a:spcAft>
                <a:spcPts val="600"/>
              </a:spcAft>
            </a:pPr>
            <a:r>
              <a:rPr lang="de-DE" sz="2400" b="1" dirty="0" smtClean="0">
                <a:solidFill>
                  <a:schemeClr val="bg1">
                    <a:lumMod val="95000"/>
                  </a:schemeClr>
                </a:solidFill>
                <a:latin typeface="Arial" panose="020B0604020202020204" pitchFamily="34" charset="0"/>
                <a:cs typeface="Arial" panose="020B0604020202020204" pitchFamily="34" charset="0"/>
              </a:rPr>
              <a:t> </a:t>
            </a:r>
            <a:r>
              <a:rPr lang="de-DE" sz="2400" b="1" dirty="0" smtClean="0">
                <a:solidFill>
                  <a:srgbClr val="FF6600"/>
                </a:solidFill>
                <a:latin typeface="Arial" panose="020B0604020202020204" pitchFamily="34" charset="0"/>
                <a:cs typeface="Arial" panose="020B0604020202020204" pitchFamily="34" charset="0"/>
              </a:rPr>
              <a:t>Vernetzung</a:t>
            </a:r>
            <a:r>
              <a:rPr lang="de-DE" sz="2400" dirty="0" smtClean="0">
                <a:solidFill>
                  <a:srgbClr val="FF6600"/>
                </a:solidFill>
                <a:latin typeface="Arial" panose="020B0604020202020204" pitchFamily="34" charset="0"/>
                <a:cs typeface="Arial" panose="020B0604020202020204" pitchFamily="34" charset="0"/>
              </a:rPr>
              <a:t> </a:t>
            </a:r>
            <a:r>
              <a:rPr lang="de-DE" sz="2400" dirty="0" smtClean="0">
                <a:solidFill>
                  <a:schemeClr val="bg1">
                    <a:lumMod val="95000"/>
                  </a:schemeClr>
                </a:solidFill>
                <a:latin typeface="Arial" panose="020B0604020202020204" pitchFamily="34" charset="0"/>
                <a:cs typeface="Arial" panose="020B0604020202020204" pitchFamily="34" charset="0"/>
              </a:rPr>
              <a:t>der Kenntnisse mit Deutsch und anderen modernen Fremdsprachen</a:t>
            </a:r>
          </a:p>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Teilnahme am </a:t>
            </a:r>
            <a:r>
              <a:rPr lang="de-DE" sz="2400" b="1" dirty="0" smtClean="0">
                <a:solidFill>
                  <a:srgbClr val="FF6600"/>
                </a:solidFill>
                <a:latin typeface="Arial" panose="020B0604020202020204" pitchFamily="34" charset="0"/>
                <a:cs typeface="Arial" panose="020B0604020202020204" pitchFamily="34" charset="0"/>
              </a:rPr>
              <a:t>Schüleraustausch</a:t>
            </a:r>
            <a:r>
              <a:rPr lang="de-DE" sz="2400" dirty="0" smtClean="0">
                <a:solidFill>
                  <a:schemeClr val="bg1">
                    <a:lumMod val="95000"/>
                  </a:schemeClr>
                </a:solidFill>
                <a:latin typeface="Arial" panose="020B0604020202020204" pitchFamily="34" charset="0"/>
                <a:cs typeface="Arial" panose="020B0604020202020204" pitchFamily="34" charset="0"/>
              </a:rPr>
              <a:t> (La Garde)</a:t>
            </a:r>
          </a:p>
          <a:p>
            <a:pPr>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Französisch als </a:t>
            </a:r>
            <a:r>
              <a:rPr lang="de-DE" sz="2400" b="1" dirty="0" smtClean="0">
                <a:solidFill>
                  <a:srgbClr val="FF6600"/>
                </a:solidFill>
                <a:latin typeface="Arial" panose="020B0604020202020204" pitchFamily="34" charset="0"/>
                <a:cs typeface="Arial" panose="020B0604020202020204" pitchFamily="34" charset="0"/>
              </a:rPr>
              <a:t>Brückensprache</a:t>
            </a:r>
            <a:r>
              <a:rPr lang="de-DE" sz="2400" dirty="0" smtClean="0">
                <a:solidFill>
                  <a:schemeClr val="bg1">
                    <a:lumMod val="95000"/>
                  </a:schemeClr>
                </a:solidFill>
                <a:latin typeface="Arial" panose="020B0604020202020204" pitchFamily="34" charset="0"/>
                <a:cs typeface="Arial" panose="020B0604020202020204" pitchFamily="34" charset="0"/>
              </a:rPr>
              <a:t> zum Erlernen weiterer, besonders romanischer Fremdsprachen </a:t>
            </a:r>
            <a:r>
              <a:rPr lang="de-DE" sz="2400" dirty="0" smtClean="0">
                <a:solidFill>
                  <a:schemeClr val="bg1">
                    <a:lumMod val="95000"/>
                  </a:schemeClr>
                </a:solidFill>
                <a:latin typeface="Arial" panose="020B0604020202020204" pitchFamily="34" charset="0"/>
                <a:cs typeface="Arial" panose="020B0604020202020204" pitchFamily="34" charset="0"/>
              </a:rPr>
              <a:t/>
            </a:r>
            <a:br>
              <a:rPr lang="de-DE" sz="2400" dirty="0" smtClean="0">
                <a:solidFill>
                  <a:schemeClr val="bg1">
                    <a:lumMod val="95000"/>
                  </a:schemeClr>
                </a:solidFill>
                <a:latin typeface="Arial" panose="020B0604020202020204" pitchFamily="34" charset="0"/>
                <a:cs typeface="Arial" panose="020B0604020202020204" pitchFamily="34" charset="0"/>
              </a:rPr>
            </a:br>
            <a:r>
              <a:rPr lang="de-DE" sz="2400" dirty="0" smtClean="0">
                <a:solidFill>
                  <a:schemeClr val="bg1">
                    <a:lumMod val="95000"/>
                  </a:schemeClr>
                </a:solidFill>
                <a:latin typeface="Arial" panose="020B0604020202020204" pitchFamily="34" charset="0"/>
                <a:cs typeface="Arial" panose="020B0604020202020204" pitchFamily="34" charset="0"/>
              </a:rPr>
              <a:t>(</a:t>
            </a:r>
            <a:r>
              <a:rPr lang="de-DE" sz="2400" dirty="0" smtClean="0">
                <a:solidFill>
                  <a:schemeClr val="bg1">
                    <a:lumMod val="95000"/>
                  </a:schemeClr>
                </a:solidFill>
                <a:latin typeface="Arial" panose="020B0604020202020204" pitchFamily="34" charset="0"/>
                <a:cs typeface="Arial" panose="020B0604020202020204" pitchFamily="34" charset="0"/>
              </a:rPr>
              <a:t>z. B. Spanisch)</a:t>
            </a:r>
          </a:p>
          <a:p>
            <a:endParaRPr lang="de-DE"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nhaltsplatzhalter 2"/>
          <p:cNvSpPr>
            <a:spLocks noGrp="1"/>
          </p:cNvSpPr>
          <p:nvPr>
            <p:ph idx="1"/>
          </p:nvPr>
        </p:nvSpPr>
        <p:spPr>
          <a:xfrm>
            <a:off x="755576" y="692696"/>
            <a:ext cx="7772400" cy="5877272"/>
          </a:xfrm>
        </p:spPr>
        <p:txBody>
          <a:bodyPr/>
          <a:lstStyle/>
          <a:p>
            <a:pPr algn="ctr">
              <a:buFontTx/>
              <a:buNone/>
            </a:pPr>
            <a:r>
              <a:rPr lang="de-DE" b="1" dirty="0" smtClean="0">
                <a:solidFill>
                  <a:schemeClr val="bg1">
                    <a:lumMod val="95000"/>
                  </a:schemeClr>
                </a:solidFill>
                <a:latin typeface="Roboto Slab" pitchFamily="2" charset="0"/>
                <a:ea typeface="Roboto Slab" pitchFamily="2" charset="0"/>
              </a:rPr>
              <a:t>Richtig </a:t>
            </a:r>
            <a:r>
              <a:rPr lang="de-DE" b="1" dirty="0" smtClean="0">
                <a:solidFill>
                  <a:schemeClr val="bg1">
                    <a:lumMod val="95000"/>
                  </a:schemeClr>
                </a:solidFill>
                <a:latin typeface="Roboto Slab" pitchFamily="2" charset="0"/>
                <a:ea typeface="Roboto Slab" pitchFamily="2" charset="0"/>
              </a:rPr>
              <a:t>oder falsch?</a:t>
            </a:r>
          </a:p>
          <a:p>
            <a:pPr algn="ctr">
              <a:buFontTx/>
              <a:buNone/>
            </a:pPr>
            <a:endParaRPr lang="de-DE" b="1" dirty="0" smtClean="0"/>
          </a:p>
          <a:p>
            <a:pPr algn="ctr">
              <a:buFontTx/>
              <a:buNone/>
            </a:pPr>
            <a:endParaRPr lang="de-DE" b="1" dirty="0" smtClean="0"/>
          </a:p>
          <a:p>
            <a:pPr>
              <a:spcAft>
                <a:spcPts val="1200"/>
              </a:spcAft>
            </a:pPr>
            <a:r>
              <a:rPr lang="de-DE" sz="2400" dirty="0" smtClean="0">
                <a:solidFill>
                  <a:schemeClr val="bg1">
                    <a:lumMod val="95000"/>
                  </a:schemeClr>
                </a:solidFill>
                <a:latin typeface="Arial" panose="020B0604020202020204" pitchFamily="34" charset="0"/>
                <a:cs typeface="Arial" panose="020B0604020202020204" pitchFamily="34" charset="0"/>
              </a:rPr>
              <a:t>„Latein ist schwieriger als Französisch!“</a:t>
            </a:r>
          </a:p>
          <a:p>
            <a:pPr>
              <a:spcAft>
                <a:spcPts val="1200"/>
              </a:spcAft>
            </a:pPr>
            <a:r>
              <a:rPr lang="de-DE" sz="2400" dirty="0" smtClean="0">
                <a:solidFill>
                  <a:schemeClr val="bg1">
                    <a:lumMod val="95000"/>
                  </a:schemeClr>
                </a:solidFill>
                <a:latin typeface="Arial" panose="020B0604020202020204" pitchFamily="34" charset="0"/>
                <a:cs typeface="Arial" panose="020B0604020202020204" pitchFamily="34" charset="0"/>
              </a:rPr>
              <a:t>„In Latein muss man mehr lernen!“</a:t>
            </a:r>
          </a:p>
          <a:p>
            <a:pPr>
              <a:spcAft>
                <a:spcPts val="1200"/>
              </a:spcAft>
            </a:pPr>
            <a:r>
              <a:rPr lang="de-DE" sz="2400" dirty="0" smtClean="0">
                <a:solidFill>
                  <a:schemeClr val="bg1">
                    <a:lumMod val="95000"/>
                  </a:schemeClr>
                </a:solidFill>
                <a:latin typeface="Arial" panose="020B0604020202020204" pitchFamily="34" charset="0"/>
                <a:cs typeface="Arial" panose="020B0604020202020204" pitchFamily="34" charset="0"/>
              </a:rPr>
              <a:t>„Ich kann mein Kind nicht  Latein/ Französisch lernen lassen, weil ich ihm dabei nicht helfen kann!“</a:t>
            </a:r>
          </a:p>
          <a:p>
            <a:pPr>
              <a:spcAft>
                <a:spcPts val="1200"/>
              </a:spcAft>
            </a:pPr>
            <a:r>
              <a:rPr lang="de-DE" sz="2400" dirty="0" smtClean="0">
                <a:solidFill>
                  <a:schemeClr val="bg1">
                    <a:lumMod val="95000"/>
                  </a:schemeClr>
                </a:solidFill>
                <a:latin typeface="Arial" panose="020B0604020202020204" pitchFamily="34" charset="0"/>
                <a:cs typeface="Arial" panose="020B0604020202020204" pitchFamily="34" charset="0"/>
              </a:rPr>
              <a:t>„Französisch ist eine Sprache für Mädchen!“</a:t>
            </a:r>
          </a:p>
          <a:p>
            <a:pPr>
              <a:spcAft>
                <a:spcPts val="1200"/>
              </a:spcAft>
            </a:pPr>
            <a:r>
              <a:rPr lang="de-DE" sz="2400" dirty="0" smtClean="0">
                <a:solidFill>
                  <a:schemeClr val="bg1">
                    <a:lumMod val="95000"/>
                  </a:schemeClr>
                </a:solidFill>
                <a:latin typeface="Arial" panose="020B0604020202020204" pitchFamily="34" charset="0"/>
                <a:cs typeface="Arial" panose="020B0604020202020204" pitchFamily="34" charset="0"/>
              </a:rPr>
              <a:t>„Wozu Latein? Latein ist  tot!“</a:t>
            </a:r>
          </a:p>
          <a:p>
            <a:pPr>
              <a:buNone/>
            </a:pPr>
            <a:endParaRPr lang="de-DE"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Archiv-Schule\01 Latein\08  Latein am Goethe-Gymnasium\File0001.jpg"/>
          <p:cNvPicPr>
            <a:picLocks noChangeAspect="1" noChangeArrowheads="1"/>
          </p:cNvPicPr>
          <p:nvPr/>
        </p:nvPicPr>
        <p:blipFill>
          <a:blip r:embed="rId3" cstate="print"/>
          <a:srcRect l="2258" t="4094" r="3952" b="3204"/>
          <a:stretch>
            <a:fillRect/>
          </a:stretch>
        </p:blipFill>
        <p:spPr bwMode="auto">
          <a:xfrm>
            <a:off x="2324101" y="612775"/>
            <a:ext cx="4314042" cy="54085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DE" sz="7200" dirty="0" smtClean="0">
                <a:solidFill>
                  <a:srgbClr val="FF6600"/>
                </a:solidFill>
                <a:latin typeface="Roboto Slab" pitchFamily="2" charset="0"/>
                <a:ea typeface="Roboto Slab" pitchFamily="2" charset="0"/>
              </a:rPr>
              <a:t>Vive la France!</a:t>
            </a:r>
            <a:endParaRPr lang="de-DE" dirty="0" smtClean="0">
              <a:solidFill>
                <a:srgbClr val="FF6600"/>
              </a:solidFill>
              <a:latin typeface="Roboto Slab" pitchFamily="2" charset="0"/>
              <a:ea typeface="Roboto Slab" pitchFamily="2" charset="0"/>
            </a:endParaRPr>
          </a:p>
        </p:txBody>
      </p:sp>
      <p:pic>
        <p:nvPicPr>
          <p:cNvPr id="25603" name="Picture 5" descr="Asterix_DW_Reise_Be_927299p"/>
          <p:cNvPicPr>
            <a:picLocks noGrp="1" noChangeAspect="1" noChangeArrowheads="1"/>
          </p:cNvPicPr>
          <p:nvPr>
            <p:ph idx="1"/>
          </p:nvPr>
        </p:nvPicPr>
        <p:blipFill>
          <a:blip r:embed="rId2" cstate="print"/>
          <a:srcRect/>
          <a:stretch>
            <a:fillRect/>
          </a:stretch>
        </p:blipFill>
        <p:spPr>
          <a:xfrm>
            <a:off x="1484313" y="1981200"/>
            <a:ext cx="6173787" cy="4114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3568" y="332656"/>
            <a:ext cx="7772400" cy="1143000"/>
          </a:xfrm>
        </p:spPr>
        <p:txBody>
          <a:bodyPr/>
          <a:lstStyle/>
          <a:p>
            <a:r>
              <a:rPr lang="de-DE" sz="3200" b="1" dirty="0" smtClean="0">
                <a:solidFill>
                  <a:schemeClr val="bg1"/>
                </a:solidFill>
                <a:latin typeface="Roboto Slab" pitchFamily="2" charset="0"/>
                <a:ea typeface="Roboto Slab" pitchFamily="2" charset="0"/>
              </a:rPr>
              <a:t>Welche Kinder sollten Französisch wählen?</a:t>
            </a:r>
            <a:endParaRPr lang="de-DE" b="1" dirty="0" smtClean="0">
              <a:solidFill>
                <a:schemeClr val="bg1"/>
              </a:solidFill>
              <a:latin typeface="Roboto Slab" pitchFamily="2" charset="0"/>
              <a:ea typeface="Roboto Slab" pitchFamily="2" charset="0"/>
            </a:endParaRPr>
          </a:p>
        </p:txBody>
      </p:sp>
      <p:sp>
        <p:nvSpPr>
          <p:cNvPr id="6147" name="Rectangle 1027"/>
          <p:cNvSpPr>
            <a:spLocks noGrp="1" noChangeArrowheads="1"/>
          </p:cNvSpPr>
          <p:nvPr>
            <p:ph type="body" idx="1"/>
          </p:nvPr>
        </p:nvSpPr>
        <p:spPr>
          <a:xfrm>
            <a:off x="683568" y="1628800"/>
            <a:ext cx="7772400" cy="4114800"/>
          </a:xfrm>
        </p:spPr>
        <p:txBody>
          <a:bodyPr/>
          <a:lstStyle/>
          <a:p>
            <a:pPr eaLnBrk="1" hangingPunct="1">
              <a:lnSpc>
                <a:spcPct val="130000"/>
              </a:lnSpc>
              <a:spcBef>
                <a:spcPts val="600"/>
              </a:spcBef>
              <a:spcAft>
                <a:spcPts val="600"/>
              </a:spcAft>
            </a:pPr>
            <a:r>
              <a:rPr lang="de-DE" sz="2800" dirty="0" smtClean="0">
                <a:solidFill>
                  <a:schemeClr val="bg1">
                    <a:lumMod val="95000"/>
                  </a:schemeClr>
                </a:solidFill>
                <a:latin typeface="Arial" panose="020B0604020202020204" pitchFamily="34" charset="0"/>
                <a:cs typeface="Arial" panose="020B0604020202020204" pitchFamily="34" charset="0"/>
              </a:rPr>
              <a:t>Kinder, die mit Freude und großem Engagement lernen!</a:t>
            </a:r>
          </a:p>
          <a:p>
            <a:pPr>
              <a:lnSpc>
                <a:spcPct val="130000"/>
              </a:lnSpc>
              <a:spcBef>
                <a:spcPts val="600"/>
              </a:spcBef>
              <a:spcAft>
                <a:spcPts val="600"/>
              </a:spcAft>
            </a:pPr>
            <a:r>
              <a:rPr lang="de-DE" sz="2800" dirty="0" smtClean="0">
                <a:solidFill>
                  <a:schemeClr val="bg1">
                    <a:lumMod val="95000"/>
                  </a:schemeClr>
                </a:solidFill>
                <a:latin typeface="Arial" panose="020B0604020202020204" pitchFamily="34" charset="0"/>
                <a:cs typeface="Arial" panose="020B0604020202020204" pitchFamily="34" charset="0"/>
              </a:rPr>
              <a:t>Kinder, die </a:t>
            </a:r>
            <a:r>
              <a:rPr lang="de-DE" sz="2800" b="1" dirty="0" smtClean="0">
                <a:solidFill>
                  <a:srgbClr val="FF6600"/>
                </a:solidFill>
                <a:latin typeface="Arial" panose="020B0604020202020204" pitchFamily="34" charset="0"/>
                <a:cs typeface="Arial" panose="020B0604020202020204" pitchFamily="34" charset="0"/>
              </a:rPr>
              <a:t>gerne sprechen</a:t>
            </a:r>
            <a:r>
              <a:rPr lang="de-DE" sz="2800" dirty="0" smtClean="0">
                <a:solidFill>
                  <a:schemeClr val="bg1">
                    <a:lumMod val="95000"/>
                  </a:schemeClr>
                </a:solidFill>
                <a:latin typeface="Arial" panose="020B0604020202020204" pitchFamily="34" charset="0"/>
                <a:cs typeface="Arial" panose="020B0604020202020204" pitchFamily="34" charset="0"/>
              </a:rPr>
              <a:t> und dies schon im Deutschunterricht in der Grundschule gezeigt haben!</a:t>
            </a:r>
          </a:p>
          <a:p>
            <a:pPr>
              <a:lnSpc>
                <a:spcPct val="130000"/>
              </a:lnSpc>
              <a:buNone/>
            </a:pPr>
            <a:endParaRPr lang="de-DE" sz="2800" dirty="0" smtClean="0"/>
          </a:p>
          <a:p>
            <a:pPr>
              <a:lnSpc>
                <a:spcPct val="130000"/>
              </a:lnSpc>
              <a:buFontTx/>
              <a:buNone/>
            </a:pPr>
            <a:r>
              <a:rPr lang="de-DE" sz="2400" dirty="0" smtClean="0"/>
              <a:t>	</a:t>
            </a:r>
          </a:p>
          <a:p>
            <a:pPr>
              <a:lnSpc>
                <a:spcPct val="130000"/>
              </a:lnSpc>
            </a:pPr>
            <a:endParaRPr lang="de-DE"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32656"/>
            <a:ext cx="7772400" cy="1143000"/>
          </a:xfrm>
        </p:spPr>
        <p:txBody>
          <a:bodyPr/>
          <a:lstStyle/>
          <a:p>
            <a:r>
              <a:rPr lang="de-DE" sz="3200" b="1" dirty="0" smtClean="0">
                <a:solidFill>
                  <a:schemeClr val="bg1">
                    <a:lumMod val="95000"/>
                  </a:schemeClr>
                </a:solidFill>
                <a:latin typeface="Roboto Slab" pitchFamily="2" charset="0"/>
                <a:ea typeface="Roboto Slab" pitchFamily="2" charset="0"/>
              </a:rPr>
              <a:t>Welche Kinder sollten Latein wählen?</a:t>
            </a:r>
            <a:endParaRPr lang="de-DE" sz="3200" b="1" dirty="0">
              <a:solidFill>
                <a:schemeClr val="bg1">
                  <a:lumMod val="95000"/>
                </a:schemeClr>
              </a:solidFill>
              <a:latin typeface="Roboto Slab" pitchFamily="2" charset="0"/>
              <a:ea typeface="Roboto Slab" pitchFamily="2" charset="0"/>
            </a:endParaRPr>
          </a:p>
        </p:txBody>
      </p:sp>
      <p:sp>
        <p:nvSpPr>
          <p:cNvPr id="3" name="Inhaltsplatzhalter 2"/>
          <p:cNvSpPr>
            <a:spLocks noGrp="1"/>
          </p:cNvSpPr>
          <p:nvPr>
            <p:ph idx="1"/>
          </p:nvPr>
        </p:nvSpPr>
        <p:spPr>
          <a:xfrm>
            <a:off x="683568" y="1556792"/>
            <a:ext cx="7772400" cy="4114800"/>
          </a:xfrm>
        </p:spPr>
        <p:txBody>
          <a:bodyPr/>
          <a:lstStyle/>
          <a:p>
            <a:pPr eaLnBrk="1" hangingPunct="1">
              <a:lnSpc>
                <a:spcPct val="130000"/>
              </a:lnSpc>
              <a:spcBef>
                <a:spcPct val="50000"/>
              </a:spcBef>
            </a:pPr>
            <a:r>
              <a:rPr lang="de-DE" sz="2600" dirty="0" smtClean="0">
                <a:solidFill>
                  <a:schemeClr val="bg1">
                    <a:lumMod val="95000"/>
                  </a:schemeClr>
                </a:solidFill>
                <a:latin typeface="Arial" panose="020B0604020202020204" pitchFamily="34" charset="0"/>
                <a:cs typeface="Arial" panose="020B0604020202020204" pitchFamily="34" charset="0"/>
              </a:rPr>
              <a:t>Kinder, die mit Freude und großem Engagement lernen</a:t>
            </a:r>
          </a:p>
          <a:p>
            <a:r>
              <a:rPr lang="de-DE" sz="2600" dirty="0" smtClean="0">
                <a:solidFill>
                  <a:schemeClr val="bg1">
                    <a:lumMod val="95000"/>
                  </a:schemeClr>
                </a:solidFill>
                <a:latin typeface="Arial" panose="020B0604020202020204" pitchFamily="34" charset="0"/>
                <a:cs typeface="Arial" panose="020B0604020202020204" pitchFamily="34" charset="0"/>
              </a:rPr>
              <a:t>Kinder, die sich im Deutschen verbessern wollen</a:t>
            </a:r>
          </a:p>
          <a:p>
            <a:pPr marL="0" indent="0">
              <a:spcAft>
                <a:spcPts val="1200"/>
              </a:spcAft>
              <a:buNone/>
            </a:pPr>
            <a:r>
              <a:rPr lang="de-DE" sz="2600" dirty="0" smtClean="0">
                <a:solidFill>
                  <a:schemeClr val="bg1">
                    <a:lumMod val="95000"/>
                  </a:schemeClr>
                </a:solidFill>
                <a:latin typeface="Arial" panose="020B0604020202020204" pitchFamily="34" charset="0"/>
                <a:cs typeface="Arial" panose="020B0604020202020204" pitchFamily="34" charset="0"/>
              </a:rPr>
              <a:t>	(</a:t>
            </a:r>
            <a:r>
              <a:rPr lang="de-DE" sz="2600" dirty="0" smtClean="0">
                <a:solidFill>
                  <a:schemeClr val="bg1">
                    <a:lumMod val="95000"/>
                  </a:schemeClr>
                </a:solidFill>
                <a:latin typeface="Arial" panose="020B0604020202020204" pitchFamily="34" charset="0"/>
                <a:cs typeface="Arial" panose="020B0604020202020204" pitchFamily="34" charset="0"/>
              </a:rPr>
              <a:t>Rechtschreibung, Ausdrucksvermögen)</a:t>
            </a:r>
          </a:p>
          <a:p>
            <a:pPr>
              <a:buFont typeface="Wingdings"/>
              <a:buChar char="è"/>
            </a:pPr>
            <a:r>
              <a:rPr lang="de-DE" sz="2600" dirty="0" smtClean="0">
                <a:solidFill>
                  <a:schemeClr val="bg1">
                    <a:lumMod val="95000"/>
                  </a:schemeClr>
                </a:solidFill>
                <a:latin typeface="Arial" panose="020B0604020202020204" pitchFamily="34" charset="0"/>
                <a:cs typeface="Arial" panose="020B0604020202020204" pitchFamily="34" charset="0"/>
                <a:sym typeface="Wingdings" charset="2"/>
              </a:rPr>
              <a:t>Das </a:t>
            </a:r>
            <a:r>
              <a:rPr lang="de-DE" sz="2600" dirty="0" smtClean="0">
                <a:solidFill>
                  <a:schemeClr val="bg1">
                    <a:lumMod val="95000"/>
                  </a:schemeClr>
                </a:solidFill>
                <a:latin typeface="Arial" panose="020B0604020202020204" pitchFamily="34" charset="0"/>
                <a:cs typeface="Arial" panose="020B0604020202020204" pitchFamily="34" charset="0"/>
                <a:sym typeface="Wingdings" charset="2"/>
              </a:rPr>
              <a:t>Kind erhält durch das Erlernen der lateinischen Sprache </a:t>
            </a:r>
            <a:r>
              <a:rPr lang="de-DE" sz="2600" b="1" dirty="0" smtClean="0">
                <a:solidFill>
                  <a:srgbClr val="FF6600"/>
                </a:solidFill>
                <a:latin typeface="Arial" panose="020B0604020202020204" pitchFamily="34" charset="0"/>
                <a:cs typeface="Arial" panose="020B0604020202020204" pitchFamily="34" charset="0"/>
                <a:sym typeface="Wingdings" charset="2"/>
              </a:rPr>
              <a:t>ein systematisches und strukturiertes Sprachfundament</a:t>
            </a:r>
            <a:r>
              <a:rPr lang="de-DE" sz="2600" dirty="0" smtClean="0">
                <a:solidFill>
                  <a:schemeClr val="bg1">
                    <a:lumMod val="95000"/>
                  </a:schemeClr>
                </a:solidFill>
                <a:latin typeface="Arial" panose="020B0604020202020204" pitchFamily="34" charset="0"/>
                <a:cs typeface="Arial" panose="020B0604020202020204" pitchFamily="34" charset="0"/>
                <a:sym typeface="Wingdings" charset="2"/>
              </a:rPr>
              <a:t>!</a:t>
            </a:r>
          </a:p>
          <a:p>
            <a:pPr>
              <a:buFont typeface="Wingdings"/>
              <a:buChar char="è"/>
            </a:pPr>
            <a:endParaRPr lang="de-DE" sz="2800" dirty="0" smtClean="0"/>
          </a:p>
          <a:p>
            <a:pPr>
              <a:buFont typeface="Wingdings"/>
              <a:buChar char="è"/>
            </a:pPr>
            <a:endParaRPr lang="de-DE" sz="2800" dirty="0" smtClean="0"/>
          </a:p>
          <a:p>
            <a:pPr>
              <a:buFont typeface="Wingdings"/>
              <a:buChar char="è"/>
            </a:pPr>
            <a:endParaRPr lang="de-DE" sz="2800" dirty="0" smtClean="0"/>
          </a:p>
          <a:p>
            <a:pPr>
              <a:buFont typeface="Wingdings"/>
              <a:buChar char="è"/>
            </a:pPr>
            <a:endParaRPr lang="de-DE"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sz="3200" b="1" dirty="0" smtClean="0">
                <a:solidFill>
                  <a:schemeClr val="bg1">
                    <a:lumMod val="95000"/>
                  </a:schemeClr>
                </a:solidFill>
                <a:latin typeface="Roboto Slab" pitchFamily="2" charset="0"/>
                <a:ea typeface="Roboto Slab" pitchFamily="2" charset="0"/>
              </a:rPr>
              <a:t>      Latein		     		</a:t>
            </a:r>
            <a:r>
              <a:rPr lang="de-DE" sz="3200" b="1" dirty="0" smtClean="0">
                <a:solidFill>
                  <a:schemeClr val="bg1">
                    <a:lumMod val="95000"/>
                  </a:schemeClr>
                </a:solidFill>
                <a:latin typeface="Roboto Slab" pitchFamily="2" charset="0"/>
                <a:ea typeface="Roboto Slab" pitchFamily="2" charset="0"/>
              </a:rPr>
              <a:t>Französisch</a:t>
            </a:r>
            <a:endParaRPr lang="de-DE" sz="3200" b="1" dirty="0" smtClean="0">
              <a:solidFill>
                <a:schemeClr val="bg1">
                  <a:lumMod val="95000"/>
                </a:schemeClr>
              </a:solidFill>
              <a:latin typeface="Roboto Slab" pitchFamily="2" charset="0"/>
              <a:ea typeface="Roboto Slab" pitchFamily="2" charset="0"/>
            </a:endParaRPr>
          </a:p>
        </p:txBody>
      </p:sp>
      <p:sp>
        <p:nvSpPr>
          <p:cNvPr id="7171" name="Rectangle 3"/>
          <p:cNvSpPr>
            <a:spLocks noGrp="1" noChangeArrowheads="1"/>
          </p:cNvSpPr>
          <p:nvPr>
            <p:ph type="body" sz="half" idx="1"/>
          </p:nvPr>
        </p:nvSpPr>
        <p:spPr>
          <a:xfrm>
            <a:off x="467544" y="1988840"/>
            <a:ext cx="4104456" cy="4114800"/>
          </a:xfrm>
        </p:spPr>
        <p:txBody>
          <a:bodyPr/>
          <a:lstStyle/>
          <a:p>
            <a:r>
              <a:rPr lang="de-DE" sz="2400" dirty="0" smtClean="0">
                <a:solidFill>
                  <a:schemeClr val="bg1">
                    <a:lumMod val="95000"/>
                  </a:schemeClr>
                </a:solidFill>
                <a:latin typeface="Arial" panose="020B0604020202020204" pitchFamily="34" charset="0"/>
                <a:cs typeface="Arial" panose="020B0604020202020204" pitchFamily="34" charset="0"/>
              </a:rPr>
              <a:t>Unterrichtssprache: Deutsch</a:t>
            </a:r>
            <a:endParaRPr lang="de-DE" sz="2400" dirty="0" smtClean="0">
              <a:solidFill>
                <a:schemeClr val="bg1">
                  <a:lumMod val="95000"/>
                </a:schemeClr>
              </a:solidFill>
              <a:latin typeface="Arial" panose="020B0604020202020204" pitchFamily="34" charset="0"/>
              <a:cs typeface="Arial" panose="020B0604020202020204" pitchFamily="34" charset="0"/>
            </a:endParaRPr>
          </a:p>
          <a:p>
            <a:r>
              <a:rPr lang="de-DE" sz="2400" dirty="0" smtClean="0">
                <a:solidFill>
                  <a:schemeClr val="bg1">
                    <a:lumMod val="95000"/>
                  </a:schemeClr>
                </a:solidFill>
                <a:latin typeface="Arial" panose="020B0604020202020204" pitchFamily="34" charset="0"/>
                <a:cs typeface="Arial" panose="020B0604020202020204" pitchFamily="34" charset="0"/>
              </a:rPr>
              <a:t>keine Diktate</a:t>
            </a:r>
          </a:p>
          <a:p>
            <a:r>
              <a:rPr lang="de-DE" sz="2400" dirty="0" smtClean="0">
                <a:solidFill>
                  <a:schemeClr val="bg1">
                    <a:lumMod val="95000"/>
                  </a:schemeClr>
                </a:solidFill>
                <a:latin typeface="Arial" panose="020B0604020202020204" pitchFamily="34" charset="0"/>
                <a:cs typeface="Arial" panose="020B0604020202020204" pitchFamily="34" charset="0"/>
              </a:rPr>
              <a:t>keine Aufsätze</a:t>
            </a:r>
          </a:p>
          <a:p>
            <a:r>
              <a:rPr lang="de-DE" sz="2400" b="1" dirty="0" smtClean="0">
                <a:solidFill>
                  <a:srgbClr val="FF6600"/>
                </a:solidFill>
                <a:latin typeface="Arial" panose="020B0604020202020204" pitchFamily="34" charset="0"/>
                <a:cs typeface="Arial" panose="020B0604020202020204" pitchFamily="34" charset="0"/>
              </a:rPr>
              <a:t>Übersetzung</a:t>
            </a:r>
          </a:p>
          <a:p>
            <a:r>
              <a:rPr lang="de-DE" sz="2400" dirty="0" smtClean="0">
                <a:solidFill>
                  <a:schemeClr val="bg1">
                    <a:lumMod val="95000"/>
                  </a:schemeClr>
                </a:solidFill>
                <a:latin typeface="Arial" panose="020B0604020202020204" pitchFamily="34" charset="0"/>
                <a:cs typeface="Arial" panose="020B0604020202020204" pitchFamily="34" charset="0"/>
              </a:rPr>
              <a:t>Interpretation ab Klasse 8</a:t>
            </a:r>
          </a:p>
          <a:p>
            <a:endParaRPr lang="de-DE" sz="2600" dirty="0" smtClean="0">
              <a:solidFill>
                <a:schemeClr val="bg1">
                  <a:lumMod val="95000"/>
                </a:schemeClr>
              </a:solidFill>
              <a:latin typeface="Arial" panose="020B0604020202020204" pitchFamily="34" charset="0"/>
              <a:cs typeface="Arial" panose="020B0604020202020204" pitchFamily="34" charset="0"/>
            </a:endParaRPr>
          </a:p>
        </p:txBody>
      </p:sp>
      <p:sp>
        <p:nvSpPr>
          <p:cNvPr id="7172" name="Rectangle 4"/>
          <p:cNvSpPr>
            <a:spLocks noGrp="1" noChangeArrowheads="1"/>
          </p:cNvSpPr>
          <p:nvPr>
            <p:ph type="body" sz="half" idx="2"/>
          </p:nvPr>
        </p:nvSpPr>
        <p:spPr>
          <a:xfrm>
            <a:off x="4648200" y="1981200"/>
            <a:ext cx="4028256" cy="4114800"/>
          </a:xfrm>
        </p:spPr>
        <p:txBody>
          <a:bodyPr/>
          <a:lstStyle/>
          <a:p>
            <a:r>
              <a:rPr lang="de-DE" sz="2400" dirty="0" smtClean="0">
                <a:solidFill>
                  <a:schemeClr val="bg1">
                    <a:lumMod val="95000"/>
                  </a:schemeClr>
                </a:solidFill>
                <a:latin typeface="Arial" panose="020B0604020202020204" pitchFamily="34" charset="0"/>
                <a:cs typeface="Arial" panose="020B0604020202020204" pitchFamily="34" charset="0"/>
              </a:rPr>
              <a:t>Unterrichtssprache: zunehmend </a:t>
            </a:r>
            <a:r>
              <a:rPr lang="de-DE" sz="2400" dirty="0" smtClean="0">
                <a:solidFill>
                  <a:schemeClr val="bg1">
                    <a:lumMod val="95000"/>
                  </a:schemeClr>
                </a:solidFill>
                <a:latin typeface="Arial" panose="020B0604020202020204" pitchFamily="34" charset="0"/>
                <a:cs typeface="Arial" panose="020B0604020202020204" pitchFamily="34" charset="0"/>
              </a:rPr>
              <a:t>Französisch</a:t>
            </a:r>
          </a:p>
          <a:p>
            <a:r>
              <a:rPr lang="de-DE" sz="2400" dirty="0" smtClean="0">
                <a:solidFill>
                  <a:schemeClr val="bg1">
                    <a:lumMod val="95000"/>
                  </a:schemeClr>
                </a:solidFill>
                <a:latin typeface="Arial" panose="020B0604020202020204" pitchFamily="34" charset="0"/>
                <a:cs typeface="Arial" panose="020B0604020202020204" pitchFamily="34" charset="0"/>
              </a:rPr>
              <a:t>Diktate nur im Unterricht</a:t>
            </a:r>
          </a:p>
          <a:p>
            <a:r>
              <a:rPr lang="de-DE" sz="2400" dirty="0" smtClean="0">
                <a:solidFill>
                  <a:schemeClr val="bg1">
                    <a:lumMod val="95000"/>
                  </a:schemeClr>
                </a:solidFill>
                <a:latin typeface="Arial" panose="020B0604020202020204" pitchFamily="34" charset="0"/>
                <a:cs typeface="Arial" panose="020B0604020202020204" pitchFamily="34" charset="0"/>
              </a:rPr>
              <a:t>Textproduktion in Französisch</a:t>
            </a:r>
          </a:p>
          <a:p>
            <a:r>
              <a:rPr lang="de-DE" sz="2400" b="1" dirty="0" smtClean="0">
                <a:solidFill>
                  <a:srgbClr val="FF6600"/>
                </a:solidFill>
                <a:latin typeface="Arial" panose="020B0604020202020204" pitchFamily="34" charset="0"/>
                <a:cs typeface="Arial" panose="020B0604020202020204" pitchFamily="34" charset="0"/>
              </a:rPr>
              <a:t>Sprechen</a:t>
            </a:r>
            <a:r>
              <a:rPr lang="de-DE" sz="2400" dirty="0" smtClean="0">
                <a:solidFill>
                  <a:srgbClr val="FF6600"/>
                </a:solidFill>
                <a:latin typeface="Arial" panose="020B0604020202020204" pitchFamily="34" charset="0"/>
                <a:cs typeface="Arial" panose="020B0604020202020204" pitchFamily="34" charset="0"/>
              </a:rPr>
              <a:t> </a:t>
            </a:r>
            <a:r>
              <a:rPr lang="de-DE" sz="2400" dirty="0" smtClean="0">
                <a:solidFill>
                  <a:schemeClr val="bg1">
                    <a:lumMod val="95000"/>
                  </a:schemeClr>
                </a:solidFill>
                <a:latin typeface="Arial" panose="020B0604020202020204" pitchFamily="34" charset="0"/>
                <a:cs typeface="Arial" panose="020B0604020202020204" pitchFamily="34" charset="0"/>
              </a:rPr>
              <a:t>auf Französisch </a:t>
            </a:r>
            <a:r>
              <a:rPr lang="de-DE" sz="1200" dirty="0" smtClean="0">
                <a:solidFill>
                  <a:schemeClr val="bg1">
                    <a:lumMod val="95000"/>
                  </a:schemeClr>
                </a:solidFill>
                <a:latin typeface="Arial" panose="020B0604020202020204" pitchFamily="34" charset="0"/>
                <a:cs typeface="Arial" panose="020B0604020202020204" pitchFamily="34" charset="0"/>
              </a:rPr>
              <a:t>(</a:t>
            </a:r>
            <a:r>
              <a:rPr lang="de-DE" sz="1200" dirty="0" smtClean="0">
                <a:solidFill>
                  <a:schemeClr val="bg1">
                    <a:lumMod val="95000"/>
                  </a:schemeClr>
                </a:solidFill>
                <a:latin typeface="Arial" panose="020B0604020202020204" pitchFamily="34" charset="0"/>
                <a:cs typeface="Arial" panose="020B0604020202020204" pitchFamily="34" charset="0"/>
              </a:rPr>
              <a:t>Kommunikationsprüfung im Abitur im Leistungsfach)</a:t>
            </a:r>
          </a:p>
          <a:p>
            <a:r>
              <a:rPr lang="de-DE" sz="2400" b="1" dirty="0" smtClean="0">
                <a:solidFill>
                  <a:srgbClr val="FF6600"/>
                </a:solidFill>
                <a:latin typeface="Arial" panose="020B0604020202020204" pitchFamily="34" charset="0"/>
                <a:cs typeface="Arial" panose="020B0604020202020204" pitchFamily="34" charset="0"/>
              </a:rPr>
              <a:t>keine</a:t>
            </a:r>
            <a:r>
              <a:rPr lang="de-DE" sz="2400" dirty="0" smtClean="0">
                <a:solidFill>
                  <a:srgbClr val="FF6600"/>
                </a:solidFill>
                <a:latin typeface="Arial" panose="020B0604020202020204" pitchFamily="34" charset="0"/>
                <a:cs typeface="Arial" panose="020B0604020202020204" pitchFamily="34" charset="0"/>
              </a:rPr>
              <a:t> </a:t>
            </a:r>
            <a:r>
              <a:rPr lang="de-DE" sz="2400" dirty="0" smtClean="0">
                <a:solidFill>
                  <a:schemeClr val="bg1">
                    <a:lumMod val="95000"/>
                  </a:schemeClr>
                </a:solidFill>
                <a:latin typeface="Arial" panose="020B0604020202020204" pitchFamily="34" charset="0"/>
                <a:cs typeface="Arial" panose="020B0604020202020204" pitchFamily="34" charset="0"/>
              </a:rPr>
              <a:t>Übersetzung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25141" y="404664"/>
            <a:ext cx="7990656" cy="1143000"/>
          </a:xfrm>
        </p:spPr>
        <p:txBody>
          <a:bodyPr/>
          <a:lstStyle/>
          <a:p>
            <a:pPr eaLnBrk="1" hangingPunct="1"/>
            <a:r>
              <a:rPr lang="de-DE" sz="3200" b="1" dirty="0" smtClean="0">
                <a:solidFill>
                  <a:schemeClr val="bg1">
                    <a:lumMod val="95000"/>
                  </a:schemeClr>
                </a:solidFill>
                <a:latin typeface="Roboto Slab" pitchFamily="2" charset="0"/>
                <a:ea typeface="Roboto Slab" pitchFamily="2" charset="0"/>
              </a:rPr>
              <a:t>Herausforderungen beim Erlernen </a:t>
            </a:r>
            <a:r>
              <a:rPr lang="de-DE" sz="3200" b="1" dirty="0" smtClean="0">
                <a:solidFill>
                  <a:schemeClr val="bg1">
                    <a:lumMod val="95000"/>
                  </a:schemeClr>
                </a:solidFill>
                <a:latin typeface="Roboto Slab" pitchFamily="2" charset="0"/>
                <a:ea typeface="Roboto Slab" pitchFamily="2" charset="0"/>
              </a:rPr>
              <a:t/>
            </a:r>
            <a:br>
              <a:rPr lang="de-DE" sz="3200" b="1" dirty="0" smtClean="0">
                <a:solidFill>
                  <a:schemeClr val="bg1">
                    <a:lumMod val="95000"/>
                  </a:schemeClr>
                </a:solidFill>
                <a:latin typeface="Roboto Slab" pitchFamily="2" charset="0"/>
                <a:ea typeface="Roboto Slab" pitchFamily="2" charset="0"/>
              </a:rPr>
            </a:br>
            <a:r>
              <a:rPr lang="de-DE" sz="3200" b="1" dirty="0" smtClean="0">
                <a:solidFill>
                  <a:schemeClr val="bg1">
                    <a:lumMod val="95000"/>
                  </a:schemeClr>
                </a:solidFill>
                <a:latin typeface="Roboto Slab" pitchFamily="2" charset="0"/>
                <a:ea typeface="Roboto Slab" pitchFamily="2" charset="0"/>
              </a:rPr>
              <a:t>der zweiten Fremdsprache</a:t>
            </a:r>
            <a:endParaRPr lang="de-DE" sz="3200" b="1" dirty="0" smtClean="0">
              <a:solidFill>
                <a:schemeClr val="bg1">
                  <a:lumMod val="95000"/>
                </a:schemeClr>
              </a:solidFill>
              <a:latin typeface="Roboto Slab" pitchFamily="2" charset="0"/>
              <a:ea typeface="Roboto Slab" pitchFamily="2" charset="0"/>
            </a:endParaRPr>
          </a:p>
        </p:txBody>
      </p:sp>
      <p:sp>
        <p:nvSpPr>
          <p:cNvPr id="8195" name="Text Box 3"/>
          <p:cNvSpPr txBox="1">
            <a:spLocks noChangeArrowheads="1"/>
          </p:cNvSpPr>
          <p:nvPr/>
        </p:nvSpPr>
        <p:spPr bwMode="auto">
          <a:xfrm>
            <a:off x="683568" y="2132856"/>
            <a:ext cx="7848600" cy="3231654"/>
          </a:xfrm>
          <a:prstGeom prst="rect">
            <a:avLst/>
          </a:prstGeom>
          <a:noFill/>
          <a:ln w="9525">
            <a:noFill/>
            <a:miter lim="800000"/>
            <a:headEnd/>
            <a:tailEnd/>
          </a:ln>
        </p:spPr>
        <p:txBody>
          <a:bodyPr>
            <a:spAutoFit/>
          </a:bodyPr>
          <a:lstStyle/>
          <a:p>
            <a:pPr>
              <a:spcBef>
                <a:spcPct val="50000"/>
              </a:spcBef>
              <a:buFont typeface="Arial" pitchFamily="34" charset="0"/>
              <a:buChar char="•"/>
            </a:pPr>
            <a:r>
              <a:rPr lang="de-DE" dirty="0" smtClean="0">
                <a:solidFill>
                  <a:schemeClr val="bg1">
                    <a:lumMod val="95000"/>
                  </a:schemeClr>
                </a:solidFill>
                <a:latin typeface="Arial" panose="020B0604020202020204" pitchFamily="34" charset="0"/>
                <a:cs typeface="Arial" panose="020B0604020202020204" pitchFamily="34" charset="0"/>
              </a:rPr>
              <a:t>   Spaß </a:t>
            </a:r>
            <a:r>
              <a:rPr lang="de-DE" dirty="0">
                <a:solidFill>
                  <a:schemeClr val="bg1">
                    <a:lumMod val="95000"/>
                  </a:schemeClr>
                </a:solidFill>
                <a:latin typeface="Arial" panose="020B0604020202020204" pitchFamily="34" charset="0"/>
                <a:cs typeface="Arial" panose="020B0604020202020204" pitchFamily="34" charset="0"/>
              </a:rPr>
              <a:t>am </a:t>
            </a:r>
            <a:r>
              <a:rPr lang="de-DE" b="1" dirty="0">
                <a:solidFill>
                  <a:srgbClr val="FF6600"/>
                </a:solidFill>
                <a:latin typeface="Arial" panose="020B0604020202020204" pitchFamily="34" charset="0"/>
                <a:cs typeface="Arial" panose="020B0604020202020204" pitchFamily="34" charset="0"/>
              </a:rPr>
              <a:t>Entdecken</a:t>
            </a:r>
            <a:r>
              <a:rPr lang="de-DE" dirty="0">
                <a:solidFill>
                  <a:schemeClr val="bg1">
                    <a:lumMod val="95000"/>
                  </a:schemeClr>
                </a:solidFill>
                <a:latin typeface="Arial" panose="020B0604020202020204" pitchFamily="34" charset="0"/>
                <a:cs typeface="Arial" panose="020B0604020202020204" pitchFamily="34" charset="0"/>
              </a:rPr>
              <a:t>, Erschließen und </a:t>
            </a:r>
            <a:r>
              <a:rPr lang="de-DE" dirty="0" smtClean="0">
                <a:solidFill>
                  <a:schemeClr val="bg1">
                    <a:lumMod val="95000"/>
                  </a:schemeClr>
                </a:solidFill>
                <a:latin typeface="Arial" panose="020B0604020202020204" pitchFamily="34" charset="0"/>
                <a:cs typeface="Arial" panose="020B0604020202020204" pitchFamily="34" charset="0"/>
              </a:rPr>
              <a:t>Kombinieren</a:t>
            </a:r>
            <a:endParaRPr lang="de-DE" dirty="0">
              <a:solidFill>
                <a:schemeClr val="bg1">
                  <a:lumMod val="95000"/>
                </a:schemeClr>
              </a:solidFill>
              <a:latin typeface="Arial" panose="020B0604020202020204" pitchFamily="34" charset="0"/>
              <a:cs typeface="Arial" panose="020B0604020202020204" pitchFamily="34" charset="0"/>
            </a:endParaRPr>
          </a:p>
          <a:p>
            <a:pPr>
              <a:spcBef>
                <a:spcPct val="50000"/>
              </a:spcBef>
              <a:buFont typeface="Arial" pitchFamily="34" charset="0"/>
              <a:buChar char="•"/>
            </a:pPr>
            <a:r>
              <a:rPr lang="de-DE" dirty="0" smtClean="0">
                <a:solidFill>
                  <a:schemeClr val="bg1">
                    <a:lumMod val="95000"/>
                  </a:schemeClr>
                </a:solidFill>
                <a:latin typeface="Arial" panose="020B0604020202020204" pitchFamily="34" charset="0"/>
                <a:cs typeface="Arial" panose="020B0604020202020204" pitchFamily="34" charset="0"/>
              </a:rPr>
              <a:t>   Ausdauer </a:t>
            </a:r>
            <a:r>
              <a:rPr lang="de-DE" dirty="0">
                <a:solidFill>
                  <a:schemeClr val="bg1">
                    <a:lumMod val="95000"/>
                  </a:schemeClr>
                </a:solidFill>
                <a:latin typeface="Arial" panose="020B0604020202020204" pitchFamily="34" charset="0"/>
                <a:cs typeface="Arial" panose="020B0604020202020204" pitchFamily="34" charset="0"/>
              </a:rPr>
              <a:t>und </a:t>
            </a:r>
            <a:r>
              <a:rPr lang="de-DE" dirty="0" smtClean="0">
                <a:solidFill>
                  <a:schemeClr val="bg1">
                    <a:lumMod val="95000"/>
                  </a:schemeClr>
                </a:solidFill>
                <a:latin typeface="Arial" panose="020B0604020202020204" pitchFamily="34" charset="0"/>
                <a:cs typeface="Arial" panose="020B0604020202020204" pitchFamily="34" charset="0"/>
              </a:rPr>
              <a:t>Geduld</a:t>
            </a:r>
            <a:endParaRPr lang="de-DE" dirty="0">
              <a:solidFill>
                <a:schemeClr val="bg1">
                  <a:lumMod val="95000"/>
                </a:schemeClr>
              </a:solidFill>
              <a:latin typeface="Arial" panose="020B0604020202020204" pitchFamily="34" charset="0"/>
              <a:cs typeface="Arial" panose="020B0604020202020204" pitchFamily="34" charset="0"/>
            </a:endParaRPr>
          </a:p>
          <a:p>
            <a:pPr>
              <a:spcBef>
                <a:spcPct val="50000"/>
              </a:spcBef>
              <a:buFont typeface="Arial" pitchFamily="34" charset="0"/>
              <a:buChar char="•"/>
            </a:pPr>
            <a:r>
              <a:rPr lang="de-DE" dirty="0" smtClean="0">
                <a:solidFill>
                  <a:schemeClr val="bg1">
                    <a:lumMod val="95000"/>
                  </a:schemeClr>
                </a:solidFill>
                <a:latin typeface="Arial" panose="020B0604020202020204" pitchFamily="34" charset="0"/>
                <a:cs typeface="Arial" panose="020B0604020202020204" pitchFamily="34" charset="0"/>
              </a:rPr>
              <a:t>   genaues </a:t>
            </a:r>
            <a:r>
              <a:rPr lang="de-DE" dirty="0">
                <a:solidFill>
                  <a:schemeClr val="bg1">
                    <a:lumMod val="95000"/>
                  </a:schemeClr>
                </a:solidFill>
                <a:latin typeface="Arial" panose="020B0604020202020204" pitchFamily="34" charset="0"/>
                <a:cs typeface="Arial" panose="020B0604020202020204" pitchFamily="34" charset="0"/>
              </a:rPr>
              <a:t>und </a:t>
            </a:r>
            <a:r>
              <a:rPr lang="de-DE" dirty="0" smtClean="0">
                <a:solidFill>
                  <a:schemeClr val="bg1">
                    <a:lumMod val="95000"/>
                  </a:schemeClr>
                </a:solidFill>
                <a:latin typeface="Arial" panose="020B0604020202020204" pitchFamily="34" charset="0"/>
                <a:cs typeface="Arial" panose="020B0604020202020204" pitchFamily="34" charset="0"/>
              </a:rPr>
              <a:t>sorgfältiges Arbeiten</a:t>
            </a:r>
            <a:endParaRPr lang="de-DE" dirty="0">
              <a:solidFill>
                <a:schemeClr val="bg1">
                  <a:lumMod val="95000"/>
                </a:schemeClr>
              </a:solidFill>
              <a:latin typeface="Arial" panose="020B0604020202020204" pitchFamily="34" charset="0"/>
              <a:cs typeface="Arial" panose="020B0604020202020204" pitchFamily="34" charset="0"/>
            </a:endParaRPr>
          </a:p>
          <a:p>
            <a:pPr>
              <a:spcBef>
                <a:spcPct val="50000"/>
              </a:spcBef>
              <a:buFont typeface="Arial" pitchFamily="34" charset="0"/>
              <a:buChar char="•"/>
            </a:pPr>
            <a:r>
              <a:rPr lang="de-DE" dirty="0" smtClean="0">
                <a:solidFill>
                  <a:schemeClr val="bg1">
                    <a:lumMod val="95000"/>
                  </a:schemeClr>
                </a:solidFill>
                <a:latin typeface="Arial" panose="020B0604020202020204" pitchFamily="34" charset="0"/>
                <a:cs typeface="Arial" panose="020B0604020202020204" pitchFamily="34" charset="0"/>
              </a:rPr>
              <a:t>   Bereitschaft, </a:t>
            </a:r>
            <a:r>
              <a:rPr lang="de-DE" b="1" dirty="0">
                <a:solidFill>
                  <a:srgbClr val="FF6600"/>
                </a:solidFill>
                <a:latin typeface="Arial" panose="020B0604020202020204" pitchFamily="34" charset="0"/>
                <a:cs typeface="Arial" panose="020B0604020202020204" pitchFamily="34" charset="0"/>
              </a:rPr>
              <a:t>kontinuierlich</a:t>
            </a:r>
            <a:r>
              <a:rPr lang="de-DE" dirty="0">
                <a:solidFill>
                  <a:schemeClr val="bg1">
                    <a:lumMod val="95000"/>
                  </a:schemeClr>
                </a:solidFill>
                <a:latin typeface="Arial" panose="020B0604020202020204" pitchFamily="34" charset="0"/>
                <a:cs typeface="Arial" panose="020B0604020202020204" pitchFamily="34" charset="0"/>
              </a:rPr>
              <a:t> Vokabeln und Formen </a:t>
            </a:r>
            <a:r>
              <a:rPr lang="de-DE" dirty="0" smtClean="0">
                <a:solidFill>
                  <a:schemeClr val="bg1">
                    <a:lumMod val="95000"/>
                  </a:schemeClr>
                </a:solidFill>
                <a:latin typeface="Arial" panose="020B0604020202020204" pitchFamily="34" charset="0"/>
                <a:cs typeface="Arial" panose="020B0604020202020204" pitchFamily="34" charset="0"/>
              </a:rPr>
              <a:t>      </a:t>
            </a:r>
          </a:p>
          <a:p>
            <a:pPr>
              <a:spcBef>
                <a:spcPct val="50000"/>
              </a:spcBef>
            </a:pPr>
            <a:r>
              <a:rPr lang="de-DE" dirty="0" smtClean="0">
                <a:solidFill>
                  <a:schemeClr val="bg1">
                    <a:lumMod val="95000"/>
                  </a:schemeClr>
                </a:solidFill>
                <a:latin typeface="Arial" panose="020B0604020202020204" pitchFamily="34" charset="0"/>
                <a:cs typeface="Arial" panose="020B0604020202020204" pitchFamily="34" charset="0"/>
              </a:rPr>
              <a:t>    zu lernen und </a:t>
            </a:r>
            <a:r>
              <a:rPr lang="de-DE" dirty="0">
                <a:solidFill>
                  <a:schemeClr val="bg1">
                    <a:lumMod val="95000"/>
                  </a:schemeClr>
                </a:solidFill>
                <a:latin typeface="Arial" panose="020B0604020202020204" pitchFamily="34" charset="0"/>
                <a:cs typeface="Arial" panose="020B0604020202020204" pitchFamily="34" charset="0"/>
              </a:rPr>
              <a:t>zu </a:t>
            </a:r>
            <a:r>
              <a:rPr lang="de-DE" dirty="0" smtClean="0">
                <a:solidFill>
                  <a:schemeClr val="bg1">
                    <a:lumMod val="95000"/>
                  </a:schemeClr>
                </a:solidFill>
                <a:latin typeface="Arial" panose="020B0604020202020204" pitchFamily="34" charset="0"/>
                <a:cs typeface="Arial" panose="020B0604020202020204" pitchFamily="34" charset="0"/>
              </a:rPr>
              <a:t>wiederholen</a:t>
            </a:r>
            <a:endParaRPr lang="de-DE" dirty="0">
              <a:solidFill>
                <a:schemeClr val="bg1">
                  <a:lumMod val="95000"/>
                </a:schemeClr>
              </a:solidFill>
              <a:latin typeface="Arial" panose="020B0604020202020204" pitchFamily="34" charset="0"/>
              <a:cs typeface="Arial" panose="020B0604020202020204" pitchFamily="34" charset="0"/>
            </a:endParaRPr>
          </a:p>
          <a:p>
            <a:pPr>
              <a:spcBef>
                <a:spcPct val="50000"/>
              </a:spcBef>
            </a:pP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611560" y="620688"/>
            <a:ext cx="7772400" cy="1224136"/>
          </a:xfrm>
        </p:spPr>
        <p:txBody>
          <a:bodyPr/>
          <a:lstStyle/>
          <a:p>
            <a:pPr eaLnBrk="1" hangingPunct="1"/>
            <a:r>
              <a:rPr lang="de-DE" sz="3200" b="1" dirty="0">
                <a:solidFill>
                  <a:schemeClr val="bg1">
                    <a:lumMod val="95000"/>
                  </a:schemeClr>
                </a:solidFill>
                <a:latin typeface="Roboto Slab" pitchFamily="2" charset="0"/>
                <a:ea typeface="Roboto Slab" pitchFamily="2" charset="0"/>
              </a:rPr>
              <a:t>Didaktisches Konzept für einen altersgerechten Lateinunterricht</a:t>
            </a:r>
            <a:r>
              <a:rPr lang="de-DE" dirty="0" smtClean="0"/>
              <a:t/>
            </a:r>
            <a:br>
              <a:rPr lang="de-DE" dirty="0" smtClean="0"/>
            </a:br>
            <a:endParaRPr lang="de-DE" sz="3200" b="1" dirty="0" smtClean="0"/>
          </a:p>
        </p:txBody>
      </p:sp>
      <p:sp>
        <p:nvSpPr>
          <p:cNvPr id="36876" name="Rectangle 1036"/>
          <p:cNvSpPr>
            <a:spLocks noChangeArrowheads="1"/>
          </p:cNvSpPr>
          <p:nvPr/>
        </p:nvSpPr>
        <p:spPr bwMode="auto">
          <a:xfrm>
            <a:off x="827584" y="2132856"/>
            <a:ext cx="8001000" cy="1200329"/>
          </a:xfrm>
          <a:prstGeom prst="rect">
            <a:avLst/>
          </a:prstGeom>
          <a:noFill/>
          <a:ln w="9525">
            <a:noFill/>
            <a:miter lim="800000"/>
            <a:headEnd/>
            <a:tailEnd/>
          </a:ln>
        </p:spPr>
        <p:txBody>
          <a:bodyPr>
            <a:spAutoFit/>
          </a:bodyPr>
          <a:lstStyle/>
          <a:p>
            <a:pPr marL="381000" indent="-381000">
              <a:spcBef>
                <a:spcPct val="50000"/>
              </a:spcBef>
              <a:buFontTx/>
              <a:buChar char="•"/>
            </a:pPr>
            <a:r>
              <a:rPr lang="de-DE" dirty="0" smtClean="0">
                <a:solidFill>
                  <a:schemeClr val="bg1">
                    <a:lumMod val="95000"/>
                  </a:schemeClr>
                </a:solidFill>
                <a:latin typeface="Arial" panose="020B0604020202020204" pitchFamily="34" charset="0"/>
                <a:cs typeface="Arial" panose="020B0604020202020204" pitchFamily="34" charset="0"/>
              </a:rPr>
              <a:t>Themen </a:t>
            </a:r>
            <a:r>
              <a:rPr lang="de-DE" dirty="0">
                <a:solidFill>
                  <a:schemeClr val="bg1">
                    <a:lumMod val="95000"/>
                  </a:schemeClr>
                </a:solidFill>
                <a:latin typeface="Arial" panose="020B0604020202020204" pitchFamily="34" charset="0"/>
                <a:cs typeface="Arial" panose="020B0604020202020204" pitchFamily="34" charset="0"/>
              </a:rPr>
              <a:t>aus Geschichte und Alltag, die die Neugierde wecken, die Alte Welt </a:t>
            </a:r>
            <a:r>
              <a:rPr lang="de-DE" dirty="0" smtClean="0">
                <a:solidFill>
                  <a:schemeClr val="bg1">
                    <a:lumMod val="95000"/>
                  </a:schemeClr>
                </a:solidFill>
                <a:latin typeface="Arial" panose="020B0604020202020204" pitchFamily="34" charset="0"/>
                <a:cs typeface="Arial" panose="020B0604020202020204" pitchFamily="34" charset="0"/>
              </a:rPr>
              <a:t>kennenzulernen </a:t>
            </a:r>
            <a:r>
              <a:rPr lang="de-DE" dirty="0">
                <a:solidFill>
                  <a:schemeClr val="bg1">
                    <a:lumMod val="95000"/>
                  </a:schemeClr>
                </a:solidFill>
                <a:latin typeface="Arial" panose="020B0604020202020204" pitchFamily="34" charset="0"/>
                <a:cs typeface="Arial" panose="020B0604020202020204" pitchFamily="34" charset="0"/>
              </a:rPr>
              <a:t>und sie mit der Modernen Welt zu </a:t>
            </a:r>
            <a:r>
              <a:rPr lang="de-DE" b="1" dirty="0">
                <a:solidFill>
                  <a:srgbClr val="FF6600"/>
                </a:solidFill>
                <a:latin typeface="Arial" panose="020B0604020202020204" pitchFamily="34" charset="0"/>
                <a:cs typeface="Arial" panose="020B0604020202020204" pitchFamily="34" charset="0"/>
              </a:rPr>
              <a:t>vergleichen</a:t>
            </a:r>
          </a:p>
        </p:txBody>
      </p:sp>
      <p:sp>
        <p:nvSpPr>
          <p:cNvPr id="36877" name="Rectangle 1037"/>
          <p:cNvSpPr>
            <a:spLocks noChangeArrowheads="1"/>
          </p:cNvSpPr>
          <p:nvPr/>
        </p:nvSpPr>
        <p:spPr bwMode="auto">
          <a:xfrm>
            <a:off x="827584" y="3645024"/>
            <a:ext cx="7794121" cy="1569660"/>
          </a:xfrm>
          <a:prstGeom prst="rect">
            <a:avLst/>
          </a:prstGeom>
          <a:noFill/>
          <a:ln w="9525">
            <a:noFill/>
            <a:miter lim="800000"/>
            <a:headEnd/>
            <a:tailEnd/>
          </a:ln>
        </p:spPr>
        <p:txBody>
          <a:bodyPr wrap="none">
            <a:spAutoFit/>
          </a:bodyPr>
          <a:lstStyle/>
          <a:p>
            <a:pPr marL="381000" indent="-381000">
              <a:spcBef>
                <a:spcPct val="50000"/>
              </a:spcBef>
              <a:buFontTx/>
              <a:buChar char="•"/>
            </a:pPr>
            <a:r>
              <a:rPr lang="de-DE" dirty="0" smtClean="0">
                <a:solidFill>
                  <a:schemeClr val="bg1">
                    <a:lumMod val="95000"/>
                  </a:schemeClr>
                </a:solidFill>
                <a:latin typeface="Arial" panose="020B0604020202020204" pitchFamily="34" charset="0"/>
                <a:cs typeface="Arial" panose="020B0604020202020204" pitchFamily="34" charset="0"/>
              </a:rPr>
              <a:t>Vermittlung und Förderung von Lernstrategien und </a:t>
            </a:r>
          </a:p>
          <a:p>
            <a:pPr marL="381000" indent="-381000">
              <a:spcBef>
                <a:spcPct val="50000"/>
              </a:spcBef>
            </a:pPr>
            <a:r>
              <a:rPr lang="de-DE" dirty="0" smtClean="0">
                <a:solidFill>
                  <a:schemeClr val="bg1">
                    <a:lumMod val="95000"/>
                  </a:schemeClr>
                </a:solidFill>
                <a:latin typeface="Arial" panose="020B0604020202020204" pitchFamily="34" charset="0"/>
                <a:cs typeface="Arial" panose="020B0604020202020204" pitchFamily="34" charset="0"/>
              </a:rPr>
              <a:t>	von Mnemotechnik</a:t>
            </a:r>
          </a:p>
          <a:p>
            <a:pPr marL="381000" indent="-381000">
              <a:spcBef>
                <a:spcPct val="50000"/>
              </a:spcBef>
              <a:buFontTx/>
              <a:buChar char="•"/>
            </a:pPr>
            <a:r>
              <a:rPr lang="de-DE" dirty="0" smtClean="0">
                <a:solidFill>
                  <a:schemeClr val="bg1">
                    <a:lumMod val="95000"/>
                  </a:schemeClr>
                </a:solidFill>
                <a:latin typeface="Arial" panose="020B0604020202020204" pitchFamily="34" charset="0"/>
                <a:cs typeface="Arial" panose="020B0604020202020204" pitchFamily="34" charset="0"/>
              </a:rPr>
              <a:t>Unterricht in Modulen, die vernetztes Denken fördern</a:t>
            </a:r>
            <a:endParaRPr lang="de-DE" dirty="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576" y="404664"/>
            <a:ext cx="7772400" cy="1143000"/>
          </a:xfrm>
        </p:spPr>
        <p:txBody>
          <a:bodyPr/>
          <a:lstStyle/>
          <a:p>
            <a:r>
              <a:rPr lang="de-DE" sz="3200" b="1" dirty="0" smtClean="0">
                <a:solidFill>
                  <a:schemeClr val="bg1">
                    <a:lumMod val="95000"/>
                  </a:schemeClr>
                </a:solidFill>
                <a:latin typeface="Roboto Slab" pitchFamily="2" charset="0"/>
                <a:ea typeface="Roboto Slab" pitchFamily="2" charset="0"/>
              </a:rPr>
              <a:t>Didaktisches Konzept für einen altersgerechten Französischunterricht</a:t>
            </a:r>
          </a:p>
        </p:txBody>
      </p:sp>
      <p:sp>
        <p:nvSpPr>
          <p:cNvPr id="11267" name="Rectangle 3"/>
          <p:cNvSpPr>
            <a:spLocks noGrp="1" noChangeArrowheads="1"/>
          </p:cNvSpPr>
          <p:nvPr>
            <p:ph type="body" idx="1"/>
          </p:nvPr>
        </p:nvSpPr>
        <p:spPr/>
        <p:txBody>
          <a:bodyPr/>
          <a:lstStyle/>
          <a:p>
            <a:pPr>
              <a:lnSpc>
                <a:spcPct val="90000"/>
              </a:lnSpc>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auf </a:t>
            </a:r>
            <a:r>
              <a:rPr lang="de-DE" sz="2400" b="1" dirty="0" smtClean="0">
                <a:solidFill>
                  <a:srgbClr val="FF6600"/>
                </a:solidFill>
                <a:latin typeface="Arial" panose="020B0604020202020204" pitchFamily="34" charset="0"/>
                <a:cs typeface="Arial" panose="020B0604020202020204" pitchFamily="34" charset="0"/>
              </a:rPr>
              <a:t>sprachliches Handeln</a:t>
            </a:r>
            <a:r>
              <a:rPr lang="de-DE" sz="2400" dirty="0" smtClean="0">
                <a:solidFill>
                  <a:schemeClr val="bg1">
                    <a:lumMod val="95000"/>
                  </a:schemeClr>
                </a:solidFill>
                <a:latin typeface="Arial" panose="020B0604020202020204" pitchFamily="34" charset="0"/>
                <a:cs typeface="Arial" panose="020B0604020202020204" pitchFamily="34" charset="0"/>
              </a:rPr>
              <a:t> in der Fremdsprache –mündlich und schriftlich- ausgerichtet</a:t>
            </a:r>
          </a:p>
          <a:p>
            <a:pPr>
              <a:lnSpc>
                <a:spcPct val="90000"/>
              </a:lnSpc>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Förderung von Lesen, Hören, Sprechen und Schreiben</a:t>
            </a:r>
          </a:p>
          <a:p>
            <a:pPr>
              <a:lnSpc>
                <a:spcPct val="90000"/>
              </a:lnSpc>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Themen aus dem französischen Alltag und französischer Kultur, die die Neugier auf das Land wecken</a:t>
            </a:r>
          </a:p>
          <a:p>
            <a:pPr>
              <a:lnSpc>
                <a:spcPct val="90000"/>
              </a:lnSpc>
              <a:spcAft>
                <a:spcPts val="600"/>
              </a:spcAft>
            </a:pPr>
            <a:r>
              <a:rPr lang="de-DE" sz="2400" dirty="0" smtClean="0">
                <a:solidFill>
                  <a:schemeClr val="bg1">
                    <a:lumMod val="95000"/>
                  </a:schemeClr>
                </a:solidFill>
                <a:latin typeface="Arial" panose="020B0604020202020204" pitchFamily="34" charset="0"/>
                <a:cs typeface="Arial" panose="020B0604020202020204" pitchFamily="34" charset="0"/>
              </a:rPr>
              <a:t>Vermittlung von Lernstrategien</a:t>
            </a:r>
          </a:p>
          <a:p>
            <a:pPr>
              <a:lnSpc>
                <a:spcPct val="90000"/>
              </a:lnSpc>
              <a:buNone/>
            </a:pPr>
            <a:endParaRPr lang="de-D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0"/>
          <p:cNvGrpSpPr>
            <a:grpSpLocks/>
          </p:cNvGrpSpPr>
          <p:nvPr/>
        </p:nvGrpSpPr>
        <p:grpSpPr bwMode="auto">
          <a:xfrm>
            <a:off x="1690689" y="1301751"/>
            <a:ext cx="5401592" cy="4719538"/>
            <a:chOff x="1065" y="820"/>
            <a:chExt cx="3610" cy="3254"/>
          </a:xfrm>
        </p:grpSpPr>
        <p:pic>
          <p:nvPicPr>
            <p:cNvPr id="13317" name="Picture 8" descr="C:\Eigene Dateien\Schule\LMG allgemein\Latein\Lateinv3.TIF"/>
            <p:cNvPicPr>
              <a:picLocks noChangeAspect="1" noChangeArrowheads="1"/>
            </p:cNvPicPr>
            <p:nvPr/>
          </p:nvPicPr>
          <p:blipFill>
            <a:blip r:embed="rId3" cstate="print"/>
            <a:srcRect r="26137"/>
            <a:stretch>
              <a:fillRect/>
            </a:stretch>
          </p:blipFill>
          <p:spPr bwMode="auto">
            <a:xfrm>
              <a:off x="1065" y="820"/>
              <a:ext cx="2679" cy="3254"/>
            </a:xfrm>
            <a:prstGeom prst="rect">
              <a:avLst/>
            </a:prstGeom>
            <a:noFill/>
            <a:ln w="9525">
              <a:noFill/>
              <a:miter lim="800000"/>
              <a:headEnd/>
              <a:tailEnd/>
            </a:ln>
          </p:spPr>
        </p:pic>
        <p:pic>
          <p:nvPicPr>
            <p:cNvPr id="13318" name="Picture 9" descr="C:\Eigene Dateien\Schule\LMG allgemein\Latein\Lateinv3.TIF"/>
            <p:cNvPicPr>
              <a:picLocks noChangeAspect="1" noChangeArrowheads="1"/>
            </p:cNvPicPr>
            <p:nvPr/>
          </p:nvPicPr>
          <p:blipFill>
            <a:blip r:embed="rId3" cstate="print"/>
            <a:srcRect l="55444" t="2858" r="-233" b="58990"/>
            <a:stretch>
              <a:fillRect/>
            </a:stretch>
          </p:blipFill>
          <p:spPr bwMode="auto">
            <a:xfrm>
              <a:off x="3051" y="909"/>
              <a:ext cx="1624" cy="1242"/>
            </a:xfrm>
            <a:prstGeom prst="rect">
              <a:avLst/>
            </a:prstGeom>
            <a:noFill/>
            <a:ln w="9525">
              <a:noFill/>
              <a:miter lim="800000"/>
              <a:headEnd/>
              <a:tailEnd/>
            </a:ln>
          </p:spPr>
        </p:pic>
      </p:grpSp>
      <p:sp>
        <p:nvSpPr>
          <p:cNvPr id="13315" name="Rectangle 2"/>
          <p:cNvSpPr>
            <a:spLocks noGrp="1" noChangeArrowheads="1"/>
          </p:cNvSpPr>
          <p:nvPr>
            <p:ph type="title"/>
          </p:nvPr>
        </p:nvSpPr>
        <p:spPr>
          <a:xfrm>
            <a:off x="714375" y="142875"/>
            <a:ext cx="7886700" cy="1143000"/>
          </a:xfrm>
        </p:spPr>
        <p:txBody>
          <a:bodyPr/>
          <a:lstStyle/>
          <a:p>
            <a:pPr eaLnBrk="1" hangingPunct="1"/>
            <a:r>
              <a:rPr lang="de-DE" sz="3200" b="1" dirty="0" smtClean="0">
                <a:solidFill>
                  <a:schemeClr val="bg1">
                    <a:lumMod val="95000"/>
                  </a:schemeClr>
                </a:solidFill>
                <a:latin typeface="Roboto Slab" pitchFamily="2" charset="0"/>
                <a:ea typeface="Roboto Slab" pitchFamily="2" charset="0"/>
              </a:rPr>
              <a:t>Woher kommt die Sprache Latein?</a:t>
            </a:r>
          </a:p>
        </p:txBody>
      </p:sp>
      <p:sp>
        <p:nvSpPr>
          <p:cNvPr id="7175" name="AutoShape 7"/>
          <p:cNvSpPr>
            <a:spLocks noChangeArrowheads="1"/>
          </p:cNvSpPr>
          <p:nvPr/>
        </p:nvSpPr>
        <p:spPr bwMode="auto">
          <a:xfrm rot="-1492628">
            <a:off x="1447800" y="5300663"/>
            <a:ext cx="2286000" cy="457200"/>
          </a:xfrm>
          <a:prstGeom prst="rightArrow">
            <a:avLst>
              <a:gd name="adj1" fmla="val 47111"/>
              <a:gd name="adj2" fmla="val 121528"/>
            </a:avLst>
          </a:prstGeom>
          <a:solidFill>
            <a:srgbClr val="FF6600"/>
          </a:solidFill>
          <a:ln w="9525">
            <a:solidFill>
              <a:schemeClr val="tx1"/>
            </a:solidFill>
            <a:miter lim="800000"/>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3568" y="404664"/>
            <a:ext cx="7772400" cy="1143000"/>
          </a:xfrm>
        </p:spPr>
        <p:txBody>
          <a:bodyPr/>
          <a:lstStyle/>
          <a:p>
            <a:r>
              <a:rPr lang="de-DE" sz="3200" b="1" dirty="0" smtClean="0">
                <a:solidFill>
                  <a:schemeClr val="bg1">
                    <a:lumMod val="95000"/>
                  </a:schemeClr>
                </a:solidFill>
                <a:latin typeface="Roboto Slab" pitchFamily="2" charset="0"/>
                <a:ea typeface="Roboto Slab" pitchFamily="2" charset="0"/>
              </a:rPr>
              <a:t>Woher kommt Französisch? </a:t>
            </a:r>
            <a:br>
              <a:rPr lang="de-DE" sz="3200" b="1" dirty="0" smtClean="0">
                <a:solidFill>
                  <a:schemeClr val="bg1">
                    <a:lumMod val="95000"/>
                  </a:schemeClr>
                </a:solidFill>
                <a:latin typeface="Roboto Slab" pitchFamily="2" charset="0"/>
                <a:ea typeface="Roboto Slab" pitchFamily="2" charset="0"/>
              </a:rPr>
            </a:br>
            <a:r>
              <a:rPr lang="de-DE" sz="3200" b="1" dirty="0" smtClean="0">
                <a:solidFill>
                  <a:schemeClr val="bg1">
                    <a:lumMod val="95000"/>
                  </a:schemeClr>
                </a:solidFill>
                <a:latin typeface="Roboto Slab" pitchFamily="2" charset="0"/>
                <a:ea typeface="Roboto Slab" pitchFamily="2" charset="0"/>
              </a:rPr>
              <a:t>Wo spricht man es?</a:t>
            </a:r>
          </a:p>
        </p:txBody>
      </p:sp>
      <p:sp>
        <p:nvSpPr>
          <p:cNvPr id="14339" name="Rectangle 1028"/>
          <p:cNvSpPr>
            <a:spLocks noGrp="1" noChangeArrowheads="1"/>
          </p:cNvSpPr>
          <p:nvPr>
            <p:ph type="body" sz="half" idx="2"/>
          </p:nvPr>
        </p:nvSpPr>
        <p:spPr>
          <a:xfrm>
            <a:off x="755576" y="5301208"/>
            <a:ext cx="7772400" cy="533400"/>
          </a:xfrm>
        </p:spPr>
        <p:txBody>
          <a:bodyPr/>
          <a:lstStyle/>
          <a:p>
            <a:pPr>
              <a:lnSpc>
                <a:spcPct val="90000"/>
              </a:lnSpc>
              <a:buFontTx/>
              <a:buNone/>
            </a:pPr>
            <a:r>
              <a:rPr lang="de-DE" sz="1400" dirty="0" smtClean="0"/>
              <a:t>	</a:t>
            </a:r>
            <a:r>
              <a:rPr lang="de-DE" sz="1800" dirty="0" smtClean="0">
                <a:solidFill>
                  <a:schemeClr val="bg1">
                    <a:lumMod val="95000"/>
                  </a:schemeClr>
                </a:solidFill>
                <a:latin typeface="Arial" panose="020B0604020202020204" pitchFamily="34" charset="0"/>
                <a:cs typeface="Arial" panose="020B0604020202020204" pitchFamily="34" charset="0"/>
              </a:rPr>
              <a:t>Dunkelblau: Französisch = Muttersprache; </a:t>
            </a:r>
            <a:r>
              <a:rPr lang="de-DE" sz="1800" dirty="0" smtClean="0">
                <a:solidFill>
                  <a:schemeClr val="bg1">
                    <a:lumMod val="95000"/>
                  </a:schemeClr>
                </a:solidFill>
                <a:latin typeface="Arial" panose="020B0604020202020204" pitchFamily="34" charset="0"/>
                <a:cs typeface="Arial" panose="020B0604020202020204" pitchFamily="34" charset="0"/>
              </a:rPr>
              <a:t/>
            </a:r>
            <a:br>
              <a:rPr lang="de-DE" sz="1800" dirty="0" smtClean="0">
                <a:solidFill>
                  <a:schemeClr val="bg1">
                    <a:lumMod val="95000"/>
                  </a:schemeClr>
                </a:solidFill>
                <a:latin typeface="Arial" panose="020B0604020202020204" pitchFamily="34" charset="0"/>
                <a:cs typeface="Arial" panose="020B0604020202020204" pitchFamily="34" charset="0"/>
              </a:rPr>
            </a:br>
            <a:r>
              <a:rPr lang="de-DE" sz="1800" dirty="0" smtClean="0">
                <a:solidFill>
                  <a:schemeClr val="bg1">
                    <a:lumMod val="95000"/>
                  </a:schemeClr>
                </a:solidFill>
                <a:latin typeface="Arial" panose="020B0604020202020204" pitchFamily="34" charset="0"/>
                <a:cs typeface="Arial" panose="020B0604020202020204" pitchFamily="34" charset="0"/>
              </a:rPr>
              <a:t>Blau</a:t>
            </a:r>
            <a:r>
              <a:rPr lang="de-DE" sz="1800" dirty="0" smtClean="0">
                <a:solidFill>
                  <a:schemeClr val="bg1">
                    <a:lumMod val="95000"/>
                  </a:schemeClr>
                </a:solidFill>
                <a:latin typeface="Arial" panose="020B0604020202020204" pitchFamily="34" charset="0"/>
                <a:cs typeface="Arial" panose="020B0604020202020204" pitchFamily="34" charset="0"/>
              </a:rPr>
              <a:t>: Französisch = Verwaltungssprache; </a:t>
            </a:r>
          </a:p>
          <a:p>
            <a:pPr>
              <a:lnSpc>
                <a:spcPct val="90000"/>
              </a:lnSpc>
              <a:buFontTx/>
              <a:buNone/>
            </a:pPr>
            <a:r>
              <a:rPr lang="de-DE" sz="1800" dirty="0" smtClean="0">
                <a:latin typeface="Arial" panose="020B0604020202020204" pitchFamily="34" charset="0"/>
                <a:cs typeface="Arial" panose="020B0604020202020204" pitchFamily="34" charset="0"/>
              </a:rPr>
              <a:t>	</a:t>
            </a:r>
            <a:r>
              <a:rPr lang="de-DE" sz="1800" dirty="0" smtClean="0">
                <a:solidFill>
                  <a:schemeClr val="bg1">
                    <a:lumMod val="95000"/>
                  </a:schemeClr>
                </a:solidFill>
                <a:latin typeface="Arial" panose="020B0604020202020204" pitchFamily="34" charset="0"/>
                <a:cs typeface="Arial" panose="020B0604020202020204" pitchFamily="34" charset="0"/>
              </a:rPr>
              <a:t>Hellblau: Französisch = Kultursprache; </a:t>
            </a:r>
            <a:r>
              <a:rPr lang="de-DE" sz="1800" dirty="0">
                <a:solidFill>
                  <a:schemeClr val="bg1">
                    <a:lumMod val="95000"/>
                  </a:schemeClr>
                </a:solidFill>
                <a:latin typeface="Arial" panose="020B0604020202020204" pitchFamily="34" charset="0"/>
                <a:cs typeface="Arial" panose="020B0604020202020204" pitchFamily="34" charset="0"/>
              </a:rPr>
              <a:t/>
            </a:r>
            <a:br>
              <a:rPr lang="de-DE" sz="1800" dirty="0">
                <a:solidFill>
                  <a:schemeClr val="bg1">
                    <a:lumMod val="95000"/>
                  </a:schemeClr>
                </a:solidFill>
                <a:latin typeface="Arial" panose="020B0604020202020204" pitchFamily="34" charset="0"/>
                <a:cs typeface="Arial" panose="020B0604020202020204" pitchFamily="34" charset="0"/>
              </a:rPr>
            </a:br>
            <a:r>
              <a:rPr lang="de-DE" sz="1800" dirty="0" smtClean="0">
                <a:solidFill>
                  <a:schemeClr val="bg1">
                    <a:lumMod val="95000"/>
                  </a:schemeClr>
                </a:solidFill>
                <a:latin typeface="Arial" panose="020B0604020202020204" pitchFamily="34" charset="0"/>
                <a:cs typeface="Arial" panose="020B0604020202020204" pitchFamily="34" charset="0"/>
              </a:rPr>
              <a:t>Grün</a:t>
            </a:r>
            <a:r>
              <a:rPr lang="de-DE" sz="1800" dirty="0" smtClean="0">
                <a:solidFill>
                  <a:schemeClr val="bg1">
                    <a:lumMod val="95000"/>
                  </a:schemeClr>
                </a:solidFill>
                <a:latin typeface="Arial" panose="020B0604020202020204" pitchFamily="34" charset="0"/>
                <a:cs typeface="Arial" panose="020B0604020202020204" pitchFamily="34" charset="0"/>
              </a:rPr>
              <a:t>: Französischsprachige Minderheit</a:t>
            </a:r>
          </a:p>
        </p:txBody>
      </p:sp>
      <p:pic>
        <p:nvPicPr>
          <p:cNvPr id="14340" name="Picture 1030" descr="20090119122222!New-Map-Francophone_World"/>
          <p:cNvPicPr>
            <a:picLocks noGrp="1" noChangeAspect="1" noChangeArrowheads="1"/>
          </p:cNvPicPr>
          <p:nvPr>
            <p:ph sz="half" idx="1"/>
          </p:nvPr>
        </p:nvPicPr>
        <p:blipFill>
          <a:blip r:embed="rId2" cstate="print"/>
          <a:srcRect/>
          <a:stretch>
            <a:fillRect/>
          </a:stretch>
        </p:blipFill>
        <p:spPr>
          <a:xfrm>
            <a:off x="1066800" y="1981200"/>
            <a:ext cx="7004050" cy="3257550"/>
          </a:xfrm>
        </p:spPr>
      </p:pic>
      <p:sp>
        <p:nvSpPr>
          <p:cNvPr id="14341" name="Line 1032"/>
          <p:cNvSpPr>
            <a:spLocks noChangeShapeType="1"/>
          </p:cNvSpPr>
          <p:nvPr/>
        </p:nvSpPr>
        <p:spPr bwMode="auto">
          <a:xfrm flipH="1">
            <a:off x="4038600" y="1981200"/>
            <a:ext cx="914400" cy="762000"/>
          </a:xfrm>
          <a:prstGeom prst="line">
            <a:avLst/>
          </a:prstGeom>
          <a:noFill/>
          <a:ln w="57150">
            <a:solidFill>
              <a:srgbClr val="FF66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2004:Vorlagen:Präsentationen:Designs:Büroklammer</Template>
  <TotalTime>0</TotalTime>
  <Words>944</Words>
  <Application>Microsoft Office PowerPoint</Application>
  <PresentationFormat>Bildschirmpräsentation (4:3)</PresentationFormat>
  <Paragraphs>143</Paragraphs>
  <Slides>18</Slides>
  <Notes>9</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Standarddesign</vt:lpstr>
      <vt:lpstr>PowerPoint-Präsentation</vt:lpstr>
      <vt:lpstr>Welche Kinder sollten Französisch wählen?</vt:lpstr>
      <vt:lpstr>Welche Kinder sollten Latein wählen?</vt:lpstr>
      <vt:lpstr>      Latein         Französisch</vt:lpstr>
      <vt:lpstr>Herausforderungen beim Erlernen  der zweiten Fremdsprache</vt:lpstr>
      <vt:lpstr>Didaktisches Konzept für einen altersgerechten Lateinunterricht </vt:lpstr>
      <vt:lpstr>Didaktisches Konzept für einen altersgerechten Französischunterricht</vt:lpstr>
      <vt:lpstr>Woher kommt die Sprache Latein?</vt:lpstr>
      <vt:lpstr>Woher kommt Französisch?  Wo spricht man es?</vt:lpstr>
      <vt:lpstr>Wurzeln unserer Kultur</vt:lpstr>
      <vt:lpstr>Mutter Latein und ihre Töchter</vt:lpstr>
      <vt:lpstr>Eher humanistische Bildung</vt:lpstr>
      <vt:lpstr>Neusprachliche Bildung</vt:lpstr>
      <vt:lpstr>Vorteile der humanistischen Schullaufbahn</vt:lpstr>
      <vt:lpstr>Vorteile der neusprachlichen Schullaufbahn</vt:lpstr>
      <vt:lpstr>PowerPoint-Präsentation</vt:lpstr>
      <vt:lpstr>PowerPoint-Präsentation</vt:lpstr>
      <vt:lpstr>Vive la France!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JG</dc:creator>
  <cp:lastModifiedBy>Steinbach</cp:lastModifiedBy>
  <cp:revision>94</cp:revision>
  <dcterms:created xsi:type="dcterms:W3CDTF">2003-04-02T18:40:39Z</dcterms:created>
  <dcterms:modified xsi:type="dcterms:W3CDTF">2021-02-16T15:38:21Z</dcterms:modified>
</cp:coreProperties>
</file>